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43"/>
  </p:notesMasterIdLst>
  <p:sldIdLst>
    <p:sldId id="293" r:id="rId3"/>
    <p:sldId id="257" r:id="rId4"/>
    <p:sldId id="258" r:id="rId5"/>
    <p:sldId id="294" r:id="rId6"/>
    <p:sldId id="301" r:id="rId7"/>
    <p:sldId id="295" r:id="rId8"/>
    <p:sldId id="302" r:id="rId9"/>
    <p:sldId id="303" r:id="rId10"/>
    <p:sldId id="261" r:id="rId11"/>
    <p:sldId id="305" r:id="rId12"/>
    <p:sldId id="306" r:id="rId13"/>
    <p:sldId id="307" r:id="rId14"/>
    <p:sldId id="335" r:id="rId15"/>
    <p:sldId id="308" r:id="rId16"/>
    <p:sldId id="309" r:id="rId17"/>
    <p:sldId id="310" r:id="rId18"/>
    <p:sldId id="311" r:id="rId19"/>
    <p:sldId id="313" r:id="rId20"/>
    <p:sldId id="312" r:id="rId21"/>
    <p:sldId id="314" r:id="rId22"/>
    <p:sldId id="316" r:id="rId23"/>
    <p:sldId id="315" r:id="rId24"/>
    <p:sldId id="317" r:id="rId25"/>
    <p:sldId id="318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281" r:id="rId4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o" initials="V" lastIdx="1" clrIdx="0">
    <p:extLst>
      <p:ext uri="{19B8F6BF-5375-455C-9EA6-DF929625EA0E}">
        <p15:presenceInfo xmlns:p15="http://schemas.microsoft.com/office/powerpoint/2012/main" userId="Vitoo" providerId="None"/>
      </p:ext>
    </p:extLst>
  </p:cmAuthor>
  <p:cmAuthor id="2" name="yang yuncheng" initials="yy" lastIdx="8" clrIdx="1">
    <p:extLst>
      <p:ext uri="{19B8F6BF-5375-455C-9EA6-DF929625EA0E}">
        <p15:presenceInfo xmlns:p15="http://schemas.microsoft.com/office/powerpoint/2012/main" userId="651c4f0a6ce53a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923" autoAdjust="0"/>
  </p:normalViewPr>
  <p:slideViewPr>
    <p:cSldViewPr>
      <p:cViewPr varScale="1">
        <p:scale>
          <a:sx n="95" d="100"/>
          <a:sy n="95" d="100"/>
        </p:scale>
        <p:origin x="80" y="22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3T23:40:33.780" idx="2">
    <p:pos x="10" y="10"/>
    <p:text>1.创新点改成流程
2.框内字体红色
3.背景颜色褪色，突出主颜色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3T23:44:30.470" idx="3">
    <p:pos x="10" y="10"/>
    <p:text>1.创新点改成流程
2.框内字体红色
3.背景颜色褪色，突出主颜色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139DD-5AAC-4F7F-9C50-1FB92AB9F9B8}" type="datetimeFigureOut">
              <a:rPr lang="zh-CN" altLang="en-US" smtClean="0"/>
              <a:pPr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1522-D8B8-4EE2-937D-B0D68622BD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2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各位老师好，我叫杨运成，专业是电子信息，研究方向室内定位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我的毕业研究课题是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PDR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RSSI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融合的室内行人定位技术研究</a:t>
            </a:r>
            <a:r>
              <a:rPr lang="zh-CN" altLang="en-US" dirty="0"/>
              <a:t>，指导教师是吴飞老师，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研究方案：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蓝牙</a:t>
            </a:r>
            <a:r>
              <a:rPr lang="en-US" altLang="zh-CN" dirty="0"/>
              <a:t>RSSI</a:t>
            </a:r>
          </a:p>
          <a:p>
            <a:r>
              <a:rPr lang="en-US" altLang="zh-CN" dirty="0"/>
              <a:t>2.PDR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融合</a:t>
            </a:r>
            <a:endParaRPr lang="en-US" altLang="zh-CN" dirty="0"/>
          </a:p>
          <a:p>
            <a:r>
              <a:rPr lang="zh-CN" altLang="en-US" dirty="0"/>
              <a:t>分别介绍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47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RSSI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-US" altLang="zh-CN" dirty="0" err="1"/>
              <a:t>iForest</a:t>
            </a:r>
            <a:r>
              <a:rPr lang="en-US" altLang="zh-CN" dirty="0"/>
              <a:t>-MF </a:t>
            </a:r>
            <a:r>
              <a:rPr lang="zh-CN" altLang="en-US" dirty="0"/>
              <a:t>的 </a:t>
            </a:r>
            <a:r>
              <a:rPr lang="en-US" altLang="zh-CN" dirty="0"/>
              <a:t>RSSI </a:t>
            </a:r>
            <a:r>
              <a:rPr lang="zh-CN" altLang="en-US" dirty="0"/>
              <a:t>修正方法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基于双距离修正的加权质心定位算法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69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PDR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-US" altLang="zh-CN" dirty="0"/>
              <a:t>CNN-</a:t>
            </a:r>
            <a:r>
              <a:rPr lang="en-US" altLang="zh-CN" dirty="0" err="1"/>
              <a:t>BiLSTM</a:t>
            </a:r>
            <a:r>
              <a:rPr lang="en-US" altLang="zh-CN" dirty="0"/>
              <a:t>-SA </a:t>
            </a:r>
            <a:r>
              <a:rPr lang="zh-CN" altLang="en-US" dirty="0"/>
              <a:t>的行人运动模式识别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基于特征约束的自适应峰值检测算法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航向优化算法，设计一种转向判断阈值，通过该优化减 少了航向角累积误差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本文在前两章对蓝牙和</a:t>
            </a:r>
            <a:r>
              <a:rPr lang="en-US" altLang="zh-CN" dirty="0"/>
              <a:t>PDR</a:t>
            </a:r>
            <a:r>
              <a:rPr lang="zh-CN" altLang="en-US" dirty="0"/>
              <a:t>定位技术进行改进后，但两种技术仍各自存在问题。因此本文通过结合两种定位技术的优势，利用</a:t>
            </a:r>
            <a:r>
              <a:rPr lang="en-US" altLang="zh-CN" dirty="0"/>
              <a:t>EKF</a:t>
            </a:r>
            <a:r>
              <a:rPr lang="zh-CN" altLang="en-US" dirty="0"/>
              <a:t>融合定位技术，将蓝牙和</a:t>
            </a:r>
            <a:r>
              <a:rPr lang="en-US" altLang="zh-CN" dirty="0"/>
              <a:t>PDR </a:t>
            </a:r>
            <a:r>
              <a:rPr lang="zh-CN" altLang="en-US" dirty="0"/>
              <a:t>的定位结果进行融合，提高定位精度和可靠性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4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第三部分是，本文提出对蓝牙定位技术部分改进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在理想情况下，同一点接收到的蓝牙信标的接收信号强度指示（</a:t>
            </a:r>
            <a:r>
              <a:rPr lang="en-US" altLang="zh-CN" b="0" i="0" dirty="0">
                <a:solidFill>
                  <a:srgbClr val="050E17"/>
                </a:solidFill>
                <a:effectLst/>
                <a:latin typeface="-apple-system"/>
              </a:rPr>
              <a:t>RSSI</a:t>
            </a: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）应当是相对平稳的。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但是，在实际情况下收到多种实际场景的干扰，如路过行人，采集到的</a:t>
            </a:r>
            <a:r>
              <a:rPr lang="en-US" altLang="zh-CN" b="0" i="0" dirty="0">
                <a:solidFill>
                  <a:srgbClr val="050E17"/>
                </a:solidFill>
                <a:effectLst/>
                <a:latin typeface="-apple-system"/>
              </a:rPr>
              <a:t>RSSI</a:t>
            </a: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信号可能存在大量异常值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因此，首先分析</a:t>
            </a:r>
            <a:r>
              <a:rPr lang="en-US" altLang="zh-CN" dirty="0"/>
              <a:t>RSSI </a:t>
            </a:r>
            <a:r>
              <a:rPr lang="zh-CN" altLang="en-US" dirty="0"/>
              <a:t>信号分布特性，模拟了理想无干扰环境和受干扰环境的情况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20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传统在无干扰环境下，通常使用高斯滤波、均值滤波等平滑滤波可对其进行有效过滤。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然而在实际受干扰情况下，采样的蓝牙 </a:t>
            </a:r>
            <a:r>
              <a:rPr lang="en-US" altLang="zh-CN" dirty="0"/>
              <a:t>RSSI </a:t>
            </a:r>
            <a:r>
              <a:rPr lang="zh-CN" altLang="en-US" dirty="0"/>
              <a:t>值波动幅度较大且异常值较多，传统滤波方法无法有效反应真实的信号强度情况。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利用</a:t>
            </a:r>
            <a:r>
              <a:rPr lang="en-US" altLang="zh-CN" dirty="0" err="1"/>
              <a:t>iForest</a:t>
            </a:r>
            <a:r>
              <a:rPr lang="en-US" altLang="zh-CN" dirty="0"/>
              <a:t>-MF </a:t>
            </a:r>
            <a:r>
              <a:rPr lang="zh-CN" altLang="en-US" dirty="0"/>
              <a:t>组合的检测滤波，首先利用孤立森立算法特性，决策树的不断分割，识别与大多数数据点明显不同的数据点来隔离异常情况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66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再结合</a:t>
            </a:r>
            <a:r>
              <a:rPr lang="en-US" altLang="zh-CN" dirty="0"/>
              <a:t>MF </a:t>
            </a:r>
            <a:r>
              <a:rPr lang="zh-CN" altLang="en-US" dirty="0"/>
              <a:t>组合的检测滤波修正方法和插值补偿，还原理想状态下蓝牙</a:t>
            </a:r>
            <a:r>
              <a:rPr lang="en-US" altLang="zh-CN" dirty="0"/>
              <a:t>RSSI</a:t>
            </a:r>
            <a:r>
              <a:rPr lang="zh-CN" altLang="en-US" dirty="0"/>
              <a:t>信号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9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在对采集的</a:t>
            </a:r>
            <a:r>
              <a:rPr lang="en-US" altLang="zh-CN" dirty="0"/>
              <a:t>RSSI</a:t>
            </a:r>
            <a:r>
              <a:rPr lang="zh-CN" altLang="en-US" dirty="0"/>
              <a:t>信号进行检测滤波后，需要进行定位，第二章介绍过两种蓝牙定位算法，由于指纹定位采集数据复杂，维护成本高，无法复用。因此，选取基于距离的加权质心定位。</a:t>
            </a:r>
            <a:endParaRPr lang="en-US" altLang="zh-CN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/>
              <a:t>首先，需要分析</a:t>
            </a:r>
            <a:r>
              <a:rPr lang="en-US" altLang="zh-CN" dirty="0"/>
              <a:t>RSSI</a:t>
            </a:r>
            <a:r>
              <a:rPr lang="zh-CN" altLang="en-US" dirty="0"/>
              <a:t>空间分布的传播规律，根据距离路径损耗模型，建立蓝牙信号强度值和距离对应的拟合曲线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8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建立拟合曲线后，需要设计蓝牙定位算法模型，如图，由于信号传播过程中有损耗，蓝牙锚节点到未知节点距离比实际大，形成一个多边形。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传统单距离加权质心定位仅限于对单个信标节点进行权重调，然后</a:t>
            </a:r>
            <a:r>
              <a:rPr lang="en-US" altLang="zh-CN" dirty="0"/>
              <a:t>ABC</a:t>
            </a:r>
            <a:r>
              <a:rPr lang="zh-CN" altLang="en-US" dirty="0"/>
              <a:t>点由两个距离确定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双距离加权质心定位算法，导致较远信标（</a:t>
            </a:r>
            <a:r>
              <a:rPr lang="en-US" altLang="zh-CN" dirty="0"/>
              <a:t>O3 </a:t>
            </a:r>
            <a:r>
              <a:rPr lang="zh-CN" altLang="en-US" dirty="0"/>
              <a:t>）的距离在权重分配中占据主导地位，给另一个较近信标（</a:t>
            </a:r>
            <a:r>
              <a:rPr lang="en-US" altLang="zh-CN" dirty="0"/>
              <a:t>O2</a:t>
            </a:r>
            <a:r>
              <a:rPr lang="zh-CN" altLang="en-US" dirty="0"/>
              <a:t>）的距离分配较低的权重值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首先，为了改变引入两个距离权重后造成的次要数据主导地位现象，通过修正 </a:t>
            </a:r>
            <a:r>
              <a:rPr lang="en-US" altLang="zh-CN" dirty="0"/>
              <a:t>1 </a:t>
            </a:r>
            <a:r>
              <a:rPr lang="zh-CN" altLang="en-US" dirty="0"/>
              <a:t>步骤，弱化较远的距离（ </a:t>
            </a:r>
            <a:r>
              <a:rPr lang="en-US" altLang="zh-CN" dirty="0"/>
              <a:t>3 d </a:t>
            </a:r>
            <a:r>
              <a:rPr lang="zh-CN" altLang="en-US" dirty="0"/>
              <a:t>）在其权值中的过大占比，而使得距离更远的信标变成次 要，距离更近的变为主导。其次，在修正 </a:t>
            </a:r>
            <a:r>
              <a:rPr lang="en-US" altLang="zh-CN" dirty="0"/>
              <a:t>1 </a:t>
            </a:r>
            <a:r>
              <a:rPr lang="zh-CN" altLang="en-US" dirty="0"/>
              <a:t>方法的基础上加上修正 </a:t>
            </a:r>
            <a:r>
              <a:rPr lang="en-US" altLang="zh-CN" dirty="0"/>
              <a:t>2 </a:t>
            </a:r>
            <a:r>
              <a:rPr lang="zh-CN" altLang="en-US" dirty="0"/>
              <a:t>步骤，通过引入 修正系数</a:t>
            </a:r>
            <a:r>
              <a:rPr lang="en-US" altLang="zh-CN" dirty="0"/>
              <a:t>n</a:t>
            </a:r>
            <a:r>
              <a:rPr lang="zh-CN" altLang="en-US" dirty="0"/>
              <a:t>可以根据实际情况调整修正的程度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5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下面，我将从以下</a:t>
            </a:r>
            <a:r>
              <a:rPr lang="en-US" altLang="zh-CN" dirty="0"/>
              <a:t>5</a:t>
            </a:r>
            <a:r>
              <a:rPr lang="zh-CN" altLang="en-US" dirty="0"/>
              <a:t>个方面，对我的毕业论文进行讲解。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56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首先是蓝牙静态实验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44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19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针对人员定位中，人员往往是在移动的，需要对方法的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定位轨迹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进行分析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。由于人员行走过程中实时坐标不易获取，因此使用单向距离法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计算两轨迹的距离，用以度量定位方法的性能，单向距离越小表明两轨迹越接近。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25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对比了两种方法滤波前，滤波后</a:t>
            </a:r>
            <a:r>
              <a:rPr lang="en-US" altLang="zh-CN" dirty="0"/>
              <a:t>OWD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58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第四部分是，本文提出对</a:t>
            </a:r>
            <a:r>
              <a:rPr lang="en-US" altLang="zh-CN" dirty="0"/>
              <a:t>PDR</a:t>
            </a:r>
            <a:r>
              <a:rPr lang="zh-CN" altLang="en-US" dirty="0"/>
              <a:t>定位技术部分改进，和对两种技术的融合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31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2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首先</a:t>
            </a:r>
            <a:r>
              <a:rPr lang="zh-CN" altLang="en-US" dirty="0"/>
              <a:t>，在行走过程中，行人的不同运动状态和手机持有方式会导致波动特性的多样性，而使得单一的步频算法难以适用于不同的运动模式。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其次</a:t>
            </a:r>
            <a:r>
              <a:rPr lang="zh-CN" altLang="en-US" dirty="0"/>
              <a:t>，传统模式识别研究，主要从机器学习如决策树、随机森林等，其准确率十分依赖于从源数据中，事先手动提取出不同类型的特征。此外，不同类型特征对于不同运动模式的敏感度存在差异，因此需要丰富的经验积累才能选取合适的特征，并且这些特征很难推广到其他模型中。</a:t>
            </a:r>
            <a:endParaRPr lang="en-US" altLang="zh-CN" dirty="0"/>
          </a:p>
          <a:p>
            <a:pPr algn="l"/>
            <a:r>
              <a:rPr lang="zh-CN" altLang="en-US" b="1" dirty="0"/>
              <a:t>因此</a:t>
            </a:r>
            <a:r>
              <a:rPr lang="zh-CN" altLang="en-US" dirty="0"/>
              <a:t>，</a:t>
            </a:r>
            <a:r>
              <a:rPr lang="zh-CN" altLang="en-US" sz="1800" b="0" i="0" u="none" strike="noStrike" baseline="0" dirty="0">
                <a:latin typeface="FZKTK--GBK1-0"/>
              </a:rPr>
              <a:t>使用卷积神经网络</a:t>
            </a:r>
            <a:r>
              <a:rPr lang="en-US" altLang="zh-CN" sz="1800" b="0" i="0" u="none" strike="noStrike" baseline="0" dirty="0">
                <a:latin typeface="TimesNewRomanPSMT"/>
              </a:rPr>
              <a:t>(CNN) </a:t>
            </a:r>
            <a:r>
              <a:rPr lang="zh-CN" altLang="en-US" sz="1800" b="0" i="0" u="none" strike="noStrike" baseline="0" dirty="0">
                <a:latin typeface="FZKTK--GBK1-0"/>
              </a:rPr>
              <a:t>提取行人不同运动模式的局部特征</a:t>
            </a:r>
            <a:r>
              <a:rPr lang="zh-CN" altLang="en-US" sz="1800" b="0" i="0" u="none" strike="noStrike" baseline="0" dirty="0">
                <a:latin typeface="FZSSJW--GB1-0"/>
              </a:rPr>
              <a:t>，</a:t>
            </a:r>
            <a:r>
              <a:rPr lang="zh-CN" altLang="en-US" sz="1800" b="0" i="0" u="none" strike="noStrike" baseline="0" dirty="0">
                <a:latin typeface="FZKTK--GBK1-0"/>
              </a:rPr>
              <a:t>利用自注意力机制</a:t>
            </a:r>
            <a:r>
              <a:rPr lang="en-US" altLang="zh-CN" sz="1800" b="0" i="0" u="none" strike="noStrike" baseline="0" dirty="0">
                <a:latin typeface="TimesNewRomanPSMT"/>
              </a:rPr>
              <a:t>(SA) </a:t>
            </a:r>
            <a:r>
              <a:rPr lang="zh-CN" altLang="en-US" sz="1800" b="0" i="0" u="none" strike="noStrike" baseline="0" dirty="0">
                <a:latin typeface="FZKTK--GBK1-0"/>
              </a:rPr>
              <a:t>对提取的运动特征进行权重分配</a:t>
            </a:r>
            <a:r>
              <a:rPr lang="zh-CN" altLang="en-US" sz="1800" b="0" i="0" u="none" strike="noStrike" baseline="0" dirty="0">
                <a:latin typeface="FZSSJW--GB1-0"/>
              </a:rPr>
              <a:t>；</a:t>
            </a:r>
            <a:r>
              <a:rPr lang="zh-CN" altLang="en-US" sz="1800" b="0" i="0" u="none" strike="noStrike" baseline="0" dirty="0">
                <a:latin typeface="FZKTK--GBK1-0"/>
              </a:rPr>
              <a:t>再结合双向长短期记忆网络</a:t>
            </a:r>
            <a:r>
              <a:rPr lang="en-US" altLang="zh-CN" sz="1800" b="0" i="0" u="none" strike="noStrike" baseline="0" dirty="0">
                <a:latin typeface="TimesNewRomanPSMT"/>
              </a:rPr>
              <a:t>(</a:t>
            </a:r>
            <a:r>
              <a:rPr lang="en-US" altLang="zh-CN" sz="1800" b="0" i="0" u="none" strike="noStrike" baseline="0" dirty="0" err="1">
                <a:latin typeface="TimesNewRomanPSMT"/>
              </a:rPr>
              <a:t>BiLSTM</a:t>
            </a:r>
            <a:r>
              <a:rPr lang="en-US" altLang="zh-CN" sz="1800" b="0" i="0" u="none" strike="noStrike" baseline="0" dirty="0">
                <a:latin typeface="TimesNewRomanPSMT"/>
              </a:rPr>
              <a:t>) </a:t>
            </a:r>
            <a:r>
              <a:rPr lang="zh-CN" altLang="en-US" sz="1800" b="0" i="0" u="none" strike="noStrike" baseline="0" dirty="0">
                <a:latin typeface="FZKTK--GBK1-0"/>
              </a:rPr>
              <a:t>挖掘行人运动特征的前后时序关系进行分类识别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98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为了验证模型识别效果，本文测试</a:t>
            </a:r>
            <a:r>
              <a:rPr lang="en-US" altLang="zh-CN" sz="1800" b="0" i="0" u="none" strike="noStrike" baseline="0" dirty="0">
                <a:latin typeface="TimesNewRomanPSMT"/>
              </a:rPr>
              <a:t>5 </a:t>
            </a:r>
            <a:r>
              <a:rPr lang="zh-CN" altLang="en-US" sz="1800" b="0" i="0" u="none" strike="noStrike" baseline="0" dirty="0">
                <a:latin typeface="FZSSJW--GB1-0"/>
              </a:rPr>
              <a:t>名行人共采集到</a:t>
            </a:r>
            <a:r>
              <a:rPr lang="en-US" altLang="zh-CN" sz="1800" b="0" i="0" u="none" strike="noStrike" baseline="0" dirty="0">
                <a:latin typeface="TimesNewRomanPSMT"/>
              </a:rPr>
              <a:t>69878 </a:t>
            </a:r>
            <a:r>
              <a:rPr lang="zh-CN" altLang="en-US" sz="1800" b="0" i="0" u="none" strike="noStrike" baseline="0" dirty="0">
                <a:latin typeface="FZSSJW--GB1-0"/>
              </a:rPr>
              <a:t>条实验样本数据，每条只包括加速度计输出的三轴加速度和角速度数据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dirty="0"/>
              <a:t>实验结果表明：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581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行人模式识别后，进行步频计数，由于行人是重心呈现规律波动，可以根据峰值判断步数</a:t>
            </a:r>
            <a:endParaRPr lang="en-US" altLang="zh-CN" dirty="0"/>
          </a:p>
          <a:p>
            <a:r>
              <a:rPr lang="zh-CN" altLang="en-US" dirty="0"/>
              <a:t>传统固定间隔参数，无法适应不同行人模式，过大会出现漏检，过小会引入伪波峰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13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因此本文在最小峰距算法中提出自适应阈值，先根据运动模型检测出当前运动状 态属于正常行走还是快走，并自适应调整最小峰距 </a:t>
            </a:r>
            <a:r>
              <a:rPr lang="en-US" altLang="zh-CN" dirty="0"/>
              <a:t>k </a:t>
            </a:r>
            <a:r>
              <a:rPr lang="zh-CN" altLang="en-US" dirty="0"/>
              <a:t>值。根据实验结果，本文设置正 常行走模式下 </a:t>
            </a:r>
            <a:r>
              <a:rPr lang="en-US" altLang="zh-CN" dirty="0"/>
              <a:t>k=20</a:t>
            </a:r>
            <a:r>
              <a:rPr lang="zh-CN" altLang="en-US" dirty="0"/>
              <a:t>，快走模式下 </a:t>
            </a:r>
            <a:r>
              <a:rPr lang="en-US" altLang="zh-CN" dirty="0"/>
              <a:t>k=10</a:t>
            </a:r>
            <a:r>
              <a:rPr lang="zh-CN" altLang="en-US" dirty="0"/>
              <a:t>，如图 </a:t>
            </a:r>
            <a:r>
              <a:rPr lang="en-US" altLang="zh-CN" dirty="0"/>
              <a:t>4-8(c)</a:t>
            </a:r>
            <a:r>
              <a:rPr lang="zh-CN" altLang="en-US" dirty="0"/>
              <a:t>所示在不同运动模式下有效利用 不同阈值获得更高精度检测。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7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第一部分是研究背景及意义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09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同时，不同手机姿态下的传感器数据会产生不同的周期性特征，大小波峰问题和快慢走</a:t>
            </a:r>
            <a:endParaRPr lang="en-US" altLang="zh-CN" dirty="0"/>
          </a:p>
          <a:p>
            <a:r>
              <a:rPr lang="zh-CN" altLang="en-US" dirty="0"/>
              <a:t>如图 </a:t>
            </a:r>
            <a:r>
              <a:rPr lang="en-US" altLang="zh-CN" dirty="0"/>
              <a:t>4-9 </a:t>
            </a:r>
            <a:r>
              <a:rPr lang="zh-CN" altLang="en-US" dirty="0"/>
              <a:t>所示，正常行走时行人加速度值普遍低于快走模式，并且在摆臂姿势下 波峰呈现一大一小的状态。因此，使用固定阈值方法无法准确检测步频，可能会忽略 真实波峰或引入伪波峰。根据本文提出的自适应阈值法，利用分类器检测的不同运动 模式计算当前窗口下的自适应动态阈值，从而提高步频检测精度和鲁棒性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0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统计五名行人在四种手机姿势模式下的四种方法误差率。结果表明，在 电话和导航模式下，四种检测方法误差率相对较低。然而，在口袋和摆臂模式下，由 于加速度轨迹呈现一大一小的运动规律，波峰检测法和固定阈值法在这种复杂规律下 误差率上升。相比之下，本文提出的方法采用阈值的自适应调整，在不同模式下都表 现出最佳的步频检测性能。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16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</a:t>
            </a:r>
            <a:r>
              <a:rPr lang="en-US" altLang="zh-CN" dirty="0"/>
              <a:t>100</a:t>
            </a:r>
            <a:r>
              <a:rPr lang="zh-CN" altLang="en-US" dirty="0"/>
              <a:t>步，中当手机未发生转向时，其偏航角 </a:t>
            </a:r>
            <a:r>
              <a:rPr lang="en-US" altLang="zh-CN" dirty="0"/>
              <a:t>Yaw </a:t>
            </a:r>
            <a:r>
              <a:rPr lang="zh-CN" altLang="en-US" dirty="0"/>
              <a:t>在 </a:t>
            </a:r>
            <a:r>
              <a:rPr lang="en-US" altLang="zh-CN" dirty="0"/>
              <a:t>0.3/rad</a:t>
            </a:r>
            <a:r>
              <a:rPr lang="zh-CN" altLang="en-US" dirty="0"/>
              <a:t>（约 </a:t>
            </a:r>
            <a:r>
              <a:rPr lang="en-US" altLang="zh-CN" dirty="0"/>
              <a:t>17.2 </a:t>
            </a:r>
            <a:r>
              <a:rPr lang="zh-CN" altLang="en-US" dirty="0"/>
              <a:t>度）内浮动。 为了实现转向检测，故设计转向判断阈值</a:t>
            </a:r>
            <a:r>
              <a:rPr lang="en-US" altLang="zh-CN" dirty="0"/>
              <a:t>α=0.3</a:t>
            </a:r>
            <a:r>
              <a:rPr lang="zh-CN" altLang="en-US" dirty="0"/>
              <a:t>。当行走中相邻两步偏航角变化超过 或低于该阈值时，即判断行人行走发生了转向。针对行人行走习惯和室内环境结构， 利用公式</a:t>
            </a:r>
            <a:r>
              <a:rPr lang="en-US" altLang="zh-CN" dirty="0"/>
              <a:t>(4-26)</a:t>
            </a:r>
            <a:r>
              <a:rPr lang="zh-CN" altLang="en-US" dirty="0"/>
              <a:t>对向右、直行和向左行走三个主要方向进行了优化补偿。其中，</a:t>
            </a:r>
            <a:r>
              <a:rPr lang="en-US" altLang="zh-CN" dirty="0"/>
              <a:t>ψ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 err="1"/>
              <a:t>i</a:t>
            </a:r>
            <a:r>
              <a:rPr lang="zh-CN" altLang="en-US" dirty="0"/>
              <a:t>时刻的偏航角，</a:t>
            </a:r>
            <a:r>
              <a:rPr lang="en-US" altLang="zh-CN" dirty="0"/>
              <a:t>w</a:t>
            </a:r>
            <a:r>
              <a:rPr lang="zh-CN" altLang="en-US" dirty="0"/>
              <a:t>为步频窗口。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6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步频：蓝色，在拐弯处复杂动作容易引入伪波峰</a:t>
            </a:r>
            <a:endParaRPr lang="en-US" altLang="zh-CN" dirty="0"/>
          </a:p>
          <a:p>
            <a:r>
              <a:rPr lang="zh-CN" altLang="en-US" dirty="0"/>
              <a:t>航向：绿色，随时间累加误差增加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171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5.2.2 </a:t>
            </a:r>
            <a:r>
              <a:rPr lang="zh-CN" altLang="en-US" dirty="0"/>
              <a:t>节和 </a:t>
            </a:r>
            <a:r>
              <a:rPr lang="en-US" altLang="zh-CN" dirty="0"/>
              <a:t>5.2.3 </a:t>
            </a:r>
            <a:r>
              <a:rPr lang="zh-CN" altLang="en-US" dirty="0"/>
              <a:t>节对单一蓝牙 </a:t>
            </a:r>
            <a:r>
              <a:rPr lang="en-US" altLang="zh-CN" dirty="0"/>
              <a:t>RSSI </a:t>
            </a:r>
            <a:r>
              <a:rPr lang="zh-CN" altLang="en-US" dirty="0"/>
              <a:t>和 </a:t>
            </a:r>
            <a:r>
              <a:rPr lang="en-US" altLang="zh-CN" dirty="0"/>
              <a:t>PDR </a:t>
            </a:r>
            <a:r>
              <a:rPr lang="zh-CN" altLang="en-US" dirty="0"/>
              <a:t>定位技术进行定位轨迹分析后，虽 然本文三四章的改进方法可以相对提升其定位精度，但两种定位技术由于其技术特性 仍会产生一些问题。如蓝牙 </a:t>
            </a:r>
            <a:r>
              <a:rPr lang="en-US" altLang="zh-CN" dirty="0"/>
              <a:t>RSSI </a:t>
            </a:r>
            <a:r>
              <a:rPr lang="zh-CN" altLang="en-US" dirty="0"/>
              <a:t>定位会出现定位结果跳跃、聚集等不合理现象，</a:t>
            </a:r>
            <a:r>
              <a:rPr lang="en-US" altLang="zh-CN" dirty="0"/>
              <a:t>PDR </a:t>
            </a:r>
            <a:r>
              <a:rPr lang="zh-CN" altLang="en-US" dirty="0"/>
              <a:t>算法的累积误差会随着时间积累导致后续定位轨迹偏移，本文将蓝牙定位和 </a:t>
            </a:r>
            <a:r>
              <a:rPr lang="en-US" altLang="zh-CN" dirty="0"/>
              <a:t>PDR </a:t>
            </a:r>
            <a:r>
              <a:rPr lang="zh-CN" altLang="en-US" dirty="0"/>
              <a:t>定 位利用 </a:t>
            </a:r>
            <a:r>
              <a:rPr lang="en-US" altLang="zh-CN" dirty="0"/>
              <a:t>EKF </a:t>
            </a:r>
            <a:r>
              <a:rPr lang="zh-CN" altLang="en-US" dirty="0"/>
              <a:t>算法进行融合，定位轨迹如图 </a:t>
            </a:r>
            <a:r>
              <a:rPr lang="en-US" altLang="zh-CN" dirty="0"/>
              <a:t>5-5 </a:t>
            </a:r>
            <a:r>
              <a:rPr lang="zh-CN" altLang="en-US" dirty="0"/>
              <a:t>所示</a:t>
            </a:r>
            <a:endParaRPr lang="en-US" altLang="zh-CN" dirty="0"/>
          </a:p>
          <a:p>
            <a:r>
              <a:rPr lang="zh-CN" altLang="en-US" dirty="0"/>
              <a:t>由图 </a:t>
            </a:r>
            <a:r>
              <a:rPr lang="en-US" altLang="zh-CN" dirty="0"/>
              <a:t>5-5 </a:t>
            </a:r>
            <a:r>
              <a:rPr lang="zh-CN" altLang="en-US" dirty="0"/>
              <a:t>可以看出，蓝牙 </a:t>
            </a:r>
            <a:r>
              <a:rPr lang="en-US" altLang="zh-CN" dirty="0"/>
              <a:t>RSSI </a:t>
            </a:r>
            <a:r>
              <a:rPr lang="zh-CN" altLang="en-US" dirty="0"/>
              <a:t>信号在传播过程中受室内环境的影响会导致定位 效果仍存在一定偏差，尤其在较窄转角处会出现信号跳跃、聚集等不合理现象。虽然 </a:t>
            </a:r>
            <a:r>
              <a:rPr lang="en-US" altLang="zh-CN" dirty="0"/>
              <a:t>PDR </a:t>
            </a:r>
            <a:r>
              <a:rPr lang="zh-CN" altLang="en-US" dirty="0"/>
              <a:t>定位大致符合实际路径，但由于 </a:t>
            </a:r>
            <a:r>
              <a:rPr lang="en-US" altLang="zh-CN" dirty="0"/>
              <a:t>PDR </a:t>
            </a:r>
            <a:r>
              <a:rPr lang="zh-CN" altLang="en-US" dirty="0"/>
              <a:t>算法是相对位置推算，使得持续的累积误 差会导致后续定位轨迹偏移实际路径。而 </a:t>
            </a:r>
            <a:r>
              <a:rPr lang="en-US" altLang="zh-CN" dirty="0"/>
              <a:t>EKF </a:t>
            </a:r>
            <a:r>
              <a:rPr lang="zh-CN" altLang="en-US" dirty="0"/>
              <a:t>融合定位算法将两者定位结合，使用 蓝牙定位结果及时修正 </a:t>
            </a:r>
            <a:r>
              <a:rPr lang="en-US" altLang="zh-CN" dirty="0"/>
              <a:t>PDR </a:t>
            </a:r>
            <a:r>
              <a:rPr lang="zh-CN" altLang="en-US" dirty="0"/>
              <a:t>定位的累积误差而避免其后续定位轨迹偏移。从局部来 看 </a:t>
            </a:r>
            <a:r>
              <a:rPr lang="en-US" altLang="zh-CN" dirty="0"/>
              <a:t>EKF </a:t>
            </a:r>
            <a:r>
              <a:rPr lang="zh-CN" altLang="en-US" dirty="0"/>
              <a:t>算法在转弯处轨迹较为平滑，更趋近实际路线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20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61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6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74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37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首先是研究背景， 随着智能设备和智慧建筑群的普及，位置服务在购物中心、医院、机场、工厂等场所的需求日益增强。</a:t>
            </a:r>
            <a:endParaRPr lang="en-US" altLang="zh-CN" dirty="0"/>
          </a:p>
          <a:p>
            <a:r>
              <a:rPr lang="zh-CN" altLang="en-US" dirty="0"/>
              <a:t>然而，能在室外提供精确定位的卫星导航系统，在室内却面临着建筑物遮挡和信号干扰，导致卫星信号缺失、定位精度低等问题。</a:t>
            </a:r>
            <a:endParaRPr lang="en-US" altLang="zh-CN" dirty="0"/>
          </a:p>
          <a:p>
            <a:r>
              <a:rPr lang="zh-CN" altLang="en-US" dirty="0"/>
              <a:t>因此，通过各种技术手段，来解决在室内环境中确定人或物的位置信息的室内定位技术，成为了业界和学界关注的热点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92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0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同时本课题研究具有的三大意义：社会意义、工程意义和学术意义。</a:t>
            </a:r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95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目前常见的室内定位技术：主要有</a:t>
            </a:r>
            <a:r>
              <a:rPr lang="en-US" altLang="zh-CN" dirty="0"/>
              <a:t>Wi-Fi</a:t>
            </a:r>
            <a:r>
              <a:rPr lang="zh-CN" altLang="en-US" dirty="0"/>
              <a:t>、</a:t>
            </a:r>
            <a:r>
              <a:rPr lang="en-US" altLang="zh-CN" dirty="0"/>
              <a:t>UWB</a:t>
            </a:r>
            <a:r>
              <a:rPr lang="zh-CN" altLang="en-US" dirty="0"/>
              <a:t>、蓝牙等。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考虑到现有研究在室内行人定位等方面的研究不足，本文重点聚焦蓝牙和惯性导航的研究，探索基于</a:t>
            </a:r>
            <a:r>
              <a:rPr lang="en-US" altLang="zh-CN" dirty="0"/>
              <a:t>PDR</a:t>
            </a:r>
            <a:r>
              <a:rPr lang="zh-CN" altLang="en-US" dirty="0"/>
              <a:t>和</a:t>
            </a:r>
            <a:r>
              <a:rPr lang="en-US" altLang="zh-CN" dirty="0"/>
              <a:t>RSSI</a:t>
            </a:r>
            <a:r>
              <a:rPr lang="zh-CN" altLang="en-US" dirty="0"/>
              <a:t>的室内定位算法及融合，以提高室内定位的准确性和可靠性。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4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目前蓝牙定位室内定位中常用的定位方法大致可以分为两类，一类是基于蓝牙</a:t>
            </a:r>
            <a:r>
              <a:rPr lang="en-US" altLang="zh-CN" dirty="0"/>
              <a:t>RSSI</a:t>
            </a:r>
            <a:r>
              <a:rPr lang="zh-CN" altLang="en-US" dirty="0"/>
              <a:t>的指纹定位方法，一类是基于蓝牙</a:t>
            </a:r>
            <a:r>
              <a:rPr lang="en-US" altLang="zh-CN" dirty="0"/>
              <a:t>RSSI</a:t>
            </a:r>
            <a:r>
              <a:rPr lang="zh-CN" altLang="en-US" dirty="0"/>
              <a:t>的测距定位方法</a:t>
            </a:r>
            <a:r>
              <a:rPr lang="en-US" altLang="zh-CN" dirty="0"/>
              <a:t>.</a:t>
            </a:r>
          </a:p>
          <a:p>
            <a:pPr eaLnBrk="1" hangingPunct="1"/>
            <a:r>
              <a:rPr lang="en-US" altLang="zh-CN" dirty="0"/>
              <a:t>2.</a:t>
            </a:r>
            <a:r>
              <a:rPr lang="zh-CN" altLang="en-US" dirty="0"/>
              <a:t>基于指纹的定位方法依靠 </a:t>
            </a:r>
            <a:r>
              <a:rPr lang="en-US" altLang="zh-CN" b="1" dirty="0"/>
              <a:t>RSSI </a:t>
            </a:r>
            <a:r>
              <a:rPr lang="zh-CN" altLang="en-US" b="1" dirty="0"/>
              <a:t>在不同位置上的唯一映射关系</a:t>
            </a:r>
            <a:r>
              <a:rPr lang="zh-CN" altLang="en-US" dirty="0"/>
              <a:t>，需要采集大量 </a:t>
            </a:r>
            <a:r>
              <a:rPr lang="en-US" altLang="zh-CN" dirty="0"/>
              <a:t>RSSI </a:t>
            </a:r>
            <a:r>
              <a:rPr lang="zh-CN" altLang="en-US" dirty="0"/>
              <a:t>数据且后期需要对指纹库不断更新，工作量巨大，且受实时动态环境影响。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基于距离的加权质心定位法，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将蓝牙信标作为已知</a:t>
            </a:r>
            <a:r>
              <a:rPr lang="zh-CN" altLang="en-US" dirty="0"/>
              <a:t>锚节点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，将未知节点采集到锚节点的蓝牙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RSSI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信号转化为距离，计算出位置节点的坐标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4.</a:t>
            </a:r>
            <a:r>
              <a:rPr lang="zh-CN" altLang="en-US" b="1" dirty="0"/>
              <a:t>都会收到复杂环境的信号干扰</a:t>
            </a:r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0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行人模式感知：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传统模式识别研究，主要从</a:t>
            </a:r>
            <a:r>
              <a:rPr lang="zh-CN" altLang="en-US" b="1" dirty="0"/>
              <a:t>机器学习</a:t>
            </a:r>
            <a:r>
              <a:rPr lang="zh-CN" altLang="en-US" dirty="0"/>
              <a:t>如决策树、随机森林等，其</a:t>
            </a:r>
            <a:r>
              <a:rPr lang="zh-CN" altLang="en-US" b="1" dirty="0"/>
              <a:t>准确率十分依赖于从源数据中，事先手动提取出不同类型的特征</a:t>
            </a:r>
            <a:r>
              <a:rPr lang="zh-CN" altLang="en-US" dirty="0"/>
              <a:t>。此外，不同类型特征对于不同运动模式的敏感度存在差异，因此需要丰富的经验积累才能选取合适的特征，并且这些特征很难推广到其他模型中。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行人轨迹推算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现有</a:t>
            </a:r>
            <a:r>
              <a:rPr lang="zh-CN" altLang="en-US" b="1" dirty="0"/>
              <a:t>步频检测</a:t>
            </a:r>
            <a:r>
              <a:rPr lang="zh-CN" altLang="en-US" dirty="0"/>
              <a:t>研究，有峰值检测法 、过零检测法、有限状态机等。主要使用峰值检测算法对步频进行计数，但几种方法传感器噪声和参数选择是存在问题和局限性。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航向优化</a:t>
            </a:r>
            <a:r>
              <a:rPr lang="zh-CN" altLang="en-US" dirty="0"/>
              <a:t>，欧拉角法、余弦矩阵和四元数法，由于惯性传感器存在漂移、噪声等误差，航向估计会随着时间的推移而产生误差累积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同时，</a:t>
            </a:r>
            <a:r>
              <a:rPr lang="en-US" altLang="zh-CN" dirty="0"/>
              <a:t>PDR</a:t>
            </a:r>
            <a:r>
              <a:rPr lang="zh-CN" altLang="en-US" dirty="0"/>
              <a:t>是相对定位技术，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0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3FEFD5D-359F-4FBA-8302-95E7292E6B11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3D4FE11-4697-4984-98F9-FD2D7BC45B09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792F9BC-78A3-423D-AAEE-D15649DED415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5662717F-33F1-493B-B632-89EAAAEB65C6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359318DB-285A-48D9-BF2B-3F57B51419F5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3B6005B-CE2C-4E78-A64F-220A06553C57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D4EEF094-93BE-4628-89BF-5648B76B8D98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3CC010F-1E7A-460F-82D4-DF1BCAEB4E47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92CF9AD-6A89-4561-8B92-B0892A669CE7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BD08B39-3E3F-4A65-9DAA-31C255303596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63D791C-B5FF-426C-916F-7955A851D015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79B38CF-014A-4CBC-9871-49696490478E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18FE8D8B-4EB1-4E10-AF90-E9241ED2A3BB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143FF547-6AA1-43FD-B68E-AF5D1111905F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807F8E4-BDAA-448C-8618-1D23BEEA6C40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A01DF2C-7ECE-4FAE-9E06-69406EEB5A0C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2C95128F-BF7F-40F8-9EDA-DE38119DF249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3155E3B0-BCC1-402B-8746-4505DE24B6DF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AFE82DF-FC23-492A-8DA1-56759D62EE21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FB99F466-18C6-4DF1-B8D8-54EE571FBD1B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CE6089CB-41BB-40EB-9D28-CC283DAE5D87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7E29B51-902C-4BFA-8625-A3D2FC3A13AA}" type="datetime1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907704" y="510989"/>
            <a:ext cx="7236296" cy="21328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5377780"/>
            <a:ext cx="9144000" cy="33722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31627" y="5409529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在此输入论文题目 </a:t>
            </a:r>
            <a:r>
              <a:rPr lang="en-US" altLang="zh-CN" sz="1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510989"/>
            <a:ext cx="734669" cy="21328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5304"/>
            <a:ext cx="720080" cy="6913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3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94810"/>
            <a:ext cx="9144001" cy="2138953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705372"/>
            <a:ext cx="914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行人定位技术研究</a:t>
            </a:r>
          </a:p>
        </p:txBody>
      </p:sp>
      <p:pic>
        <p:nvPicPr>
          <p:cNvPr id="3" name="Picture 5" descr="http://pic17.nipic.com/20111031/5884230_115258344192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3967" y="215139"/>
            <a:ext cx="2643206" cy="505927"/>
          </a:xfrm>
          <a:prstGeom prst="rect">
            <a:avLst/>
          </a:prstGeom>
          <a:noFill/>
        </p:spPr>
      </p:pic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2699792" y="3489890"/>
            <a:ext cx="422423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导 师：吴飞 教授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 生：杨运成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专 业：电子信息（专硕）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研究方法：室内定位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0" y="759998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/>
              <a:t>电子电气工程学院 </a:t>
            </a:r>
            <a:r>
              <a:rPr lang="en-US" altLang="zh-CN" sz="3200" b="1" dirty="0"/>
              <a:t>2020</a:t>
            </a:r>
            <a:r>
              <a:rPr lang="zh-CN" altLang="en-US" sz="3200" b="1" dirty="0"/>
              <a:t>级硕士毕业论文答辩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BB052-DCB5-9C2A-E2A7-8C0FB5358EA3}"/>
              </a:ext>
            </a:extLst>
          </p:cNvPr>
          <p:cNvSpPr txBox="1"/>
          <p:nvPr/>
        </p:nvSpPr>
        <p:spPr>
          <a:xfrm>
            <a:off x="3491880" y="3880405"/>
            <a:ext cx="460465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定位整体流程图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940CD1-00BD-92FD-1C33-82536524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1181356"/>
            <a:ext cx="9036496" cy="2646365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308D70D8-9800-63B8-14CB-302B85FA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10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41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E8D362A-AB5E-768E-AF0B-BD6E4CCB2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25287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1619672" y="3873229"/>
            <a:ext cx="73755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双距离修正的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加权质心定位算法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2627276" y="1273324"/>
            <a:ext cx="3960440" cy="79208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864E2546-766F-613B-8659-122989D8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7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E52176-67DF-8A13-51E5-385789056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907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1331640" y="3698076"/>
            <a:ext cx="73755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CNN-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的行人运动模式识别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特征约束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自适应峰值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检测算法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航向优化算法，设计一种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转向判断阈值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，通过该优化减少了航向角累积误差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2591780" y="2023776"/>
            <a:ext cx="3960440" cy="11521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AC009B5D-3B2D-5E19-BDFC-CEDDE97C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F0C64D8-4573-AC56-3D20-B39566D74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7762"/>
            <a:ext cx="9144000" cy="26778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创新点与主要工作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C09D17-CBC2-9063-B92D-B8CF12DF1AB0}"/>
              </a:ext>
            </a:extLst>
          </p:cNvPr>
          <p:cNvSpPr txBox="1"/>
          <p:nvPr/>
        </p:nvSpPr>
        <p:spPr>
          <a:xfrm>
            <a:off x="2123728" y="4046126"/>
            <a:ext cx="5472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算法构建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状态模型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蓝牙加权质心定位构建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337C14-5518-2234-5049-372606E48E04}"/>
              </a:ext>
            </a:extLst>
          </p:cNvPr>
          <p:cNvSpPr/>
          <p:nvPr/>
        </p:nvSpPr>
        <p:spPr>
          <a:xfrm>
            <a:off x="6300193" y="1417340"/>
            <a:ext cx="2016224" cy="1800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B1C52F70-8D1A-7000-AB8D-B0F2996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9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1043726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3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56431457-31FC-48AF-7CD7-85676900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0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5669746" y="159792"/>
            <a:ext cx="34918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3.1 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信号分布特性分析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69146" y="5422268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75177B-4593-9C71-2E37-FD9916F387F6}"/>
              </a:ext>
            </a:extLst>
          </p:cNvPr>
          <p:cNvSpPr txBox="1"/>
          <p:nvPr/>
        </p:nvSpPr>
        <p:spPr>
          <a:xfrm>
            <a:off x="1849581" y="4616521"/>
            <a:ext cx="1494995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无干扰环境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C716CD-D5CB-2065-C478-D7F2E41A3FE8}"/>
              </a:ext>
            </a:extLst>
          </p:cNvPr>
          <p:cNvSpPr txBox="1"/>
          <p:nvPr/>
        </p:nvSpPr>
        <p:spPr>
          <a:xfrm>
            <a:off x="5799425" y="4616521"/>
            <a:ext cx="179247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受干扰环境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5BE480-7DFA-602F-010F-880D881089FA}"/>
              </a:ext>
            </a:extLst>
          </p:cNvPr>
          <p:cNvSpPr txBox="1"/>
          <p:nvPr/>
        </p:nvSpPr>
        <p:spPr>
          <a:xfrm>
            <a:off x="577911" y="865980"/>
            <a:ext cx="5221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400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随时间的分布规律：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D88D08-3DDD-DBE5-DE19-85EEE8F79D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4" y="1439163"/>
            <a:ext cx="4101039" cy="30201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9F1E0B-4F3F-644C-53CA-AE9D21F79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6590"/>
            <a:ext cx="3724384" cy="3185417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4DA35B79-9D06-9711-E94A-35013482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15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6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iForest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-MF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修正方法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78D281-3602-90B1-FB0A-54F0A31DFB18}"/>
              </a:ext>
            </a:extLst>
          </p:cNvPr>
          <p:cNvSpPr txBox="1"/>
          <p:nvPr/>
        </p:nvSpPr>
        <p:spPr>
          <a:xfrm>
            <a:off x="6024593" y="4700448"/>
            <a:ext cx="252028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去除异常值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AAE431B-8182-192F-E4E2-D19B52E7E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3" b="11874"/>
          <a:stretch/>
        </p:blipFill>
        <p:spPr bwMode="auto">
          <a:xfrm>
            <a:off x="-4118" y="951182"/>
            <a:ext cx="5235352" cy="269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4DDB49-61EB-8C53-C2D1-646005C9DB38}"/>
              </a:ext>
            </a:extLst>
          </p:cNvPr>
          <p:cNvSpPr txBox="1"/>
          <p:nvPr/>
        </p:nvSpPr>
        <p:spPr>
          <a:xfrm>
            <a:off x="1603804" y="4514435"/>
            <a:ext cx="5278930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70BFB9-76C9-A0D2-461E-70C4F8771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85" y="558518"/>
            <a:ext cx="3752315" cy="20737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20AEEFF-2FFF-BDFB-CA84-735D1C765C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/>
          <a:stretch/>
        </p:blipFill>
        <p:spPr>
          <a:xfrm>
            <a:off x="5391685" y="2640619"/>
            <a:ext cx="3752315" cy="2051482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C915306D-07F1-DB84-1B98-3333C39C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iForest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-MF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修正方法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4DDB49-61EB-8C53-C2D1-646005C9DB38}"/>
              </a:ext>
            </a:extLst>
          </p:cNvPr>
          <p:cNvSpPr txBox="1"/>
          <p:nvPr/>
        </p:nvSpPr>
        <p:spPr>
          <a:xfrm>
            <a:off x="3820476" y="4888593"/>
            <a:ext cx="2046924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不同滤波算法对比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28BA3D-A2C0-AFBC-9C00-0A3FEB827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7859" r="7265" b="4757"/>
          <a:stretch/>
        </p:blipFill>
        <p:spPr>
          <a:xfrm>
            <a:off x="1763688" y="575635"/>
            <a:ext cx="5472609" cy="4312958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7FC2C44F-DBB8-DC54-46ED-57CB01C0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3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3.3 RSSI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信号传播规律分析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198C2-5727-A511-C864-90848EDDEB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9"/>
          <a:stretch/>
        </p:blipFill>
        <p:spPr>
          <a:xfrm>
            <a:off x="539552" y="892023"/>
            <a:ext cx="4118520" cy="32588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54C37E-B193-0FA2-1D37-834C55B0D5EB}"/>
              </a:ext>
            </a:extLst>
          </p:cNvPr>
          <p:cNvSpPr txBox="1"/>
          <p:nvPr/>
        </p:nvSpPr>
        <p:spPr>
          <a:xfrm>
            <a:off x="5203144" y="4370522"/>
            <a:ext cx="3545319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传播模型拟合曲线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C5B7BB-7BB9-46A6-0D05-8FC490D9D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45" y="882507"/>
            <a:ext cx="3392271" cy="6479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992DD28-0D5B-0791-A33C-26D5B527E15B}"/>
              </a:ext>
            </a:extLst>
          </p:cNvPr>
          <p:cNvSpPr txBox="1"/>
          <p:nvPr/>
        </p:nvSpPr>
        <p:spPr>
          <a:xfrm>
            <a:off x="821984" y="4369049"/>
            <a:ext cx="3758480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空间分布极坐标展示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4F7703-0657-4BCD-FB4B-82190B0180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9" t="9544" r="12159" b="5374"/>
          <a:stretch/>
        </p:blipFill>
        <p:spPr>
          <a:xfrm>
            <a:off x="4881163" y="1469506"/>
            <a:ext cx="3867300" cy="2901566"/>
          </a:xfrm>
          <a:prstGeom prst="rect">
            <a:avLst/>
          </a:prstGeom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A96E6707-B3D9-5F56-40C7-61C2F689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2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基于双距离修正的加权质心定位算法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92DD28-0D5B-0791-A33C-26D5B527E15B}"/>
              </a:ext>
            </a:extLst>
          </p:cNvPr>
          <p:cNvSpPr txBox="1"/>
          <p:nvPr/>
        </p:nvSpPr>
        <p:spPr>
          <a:xfrm>
            <a:off x="2488202" y="4566780"/>
            <a:ext cx="447009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基于双距离修正的加权质心定位算法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E8D3B2-DE68-FDA9-C42B-6BE0D061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893" y="917968"/>
            <a:ext cx="4297512" cy="7146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D8B7737-B8BE-EA76-1123-1D6F7D81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52" y="2013573"/>
            <a:ext cx="4259397" cy="2182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FD1F3D-204D-AE27-6D64-45F86162E4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8" y="916625"/>
            <a:ext cx="3385067" cy="3446614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2E0C24B6-F09A-2CC1-027D-16608FCF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19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7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1964" y="1286518"/>
            <a:ext cx="677108" cy="277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  页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1151620" y="1057300"/>
            <a:ext cx="0" cy="338437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46528" y="1057300"/>
            <a:ext cx="7118991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8460432" y="1057300"/>
            <a:ext cx="0" cy="3384376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42592" y="1301626"/>
            <a:ext cx="279459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研究背景意义及现状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泪滴形 12"/>
          <p:cNvSpPr/>
          <p:nvPr/>
        </p:nvSpPr>
        <p:spPr>
          <a:xfrm>
            <a:off x="1892354" y="1302366"/>
            <a:ext cx="416503" cy="400109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泪滴形 13"/>
          <p:cNvSpPr/>
          <p:nvPr/>
        </p:nvSpPr>
        <p:spPr>
          <a:xfrm>
            <a:off x="1868152" y="1941861"/>
            <a:ext cx="416503" cy="400111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泪滴形 14"/>
          <p:cNvSpPr/>
          <p:nvPr/>
        </p:nvSpPr>
        <p:spPr>
          <a:xfrm>
            <a:off x="1868151" y="2581358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泪滴形 15"/>
          <p:cNvSpPr/>
          <p:nvPr/>
        </p:nvSpPr>
        <p:spPr>
          <a:xfrm>
            <a:off x="1864425" y="3224399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9842" y="3889658"/>
            <a:ext cx="272258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9842" y="1927615"/>
            <a:ext cx="395347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研究内容及创新点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39843" y="2553443"/>
            <a:ext cx="58256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000" b="1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的加权质心定位方法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CA9DE-9A81-45AA-A96F-91BCD699F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97E0A1-E358-4413-8BC9-876F32CBB0AD}"/>
              </a:ext>
            </a:extLst>
          </p:cNvPr>
          <p:cNvSpPr txBox="1"/>
          <p:nvPr/>
        </p:nvSpPr>
        <p:spPr>
          <a:xfrm>
            <a:off x="251520" y="5407891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A6FB2339-054A-4031-7D3C-707F152F5C7E}"/>
              </a:ext>
            </a:extLst>
          </p:cNvPr>
          <p:cNvSpPr txBox="1"/>
          <p:nvPr/>
        </p:nvSpPr>
        <p:spPr>
          <a:xfrm>
            <a:off x="2539842" y="3231546"/>
            <a:ext cx="582568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fontAlgn="b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定位优化方法及融合</a:t>
            </a:r>
            <a:endParaRPr lang="zh-CN" altLang="zh-CN" sz="2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泪滴形 6">
            <a:extLst>
              <a:ext uri="{FF2B5EF4-FFF2-40B4-BE49-F238E27FC236}">
                <a16:creationId xmlns:a16="http://schemas.microsoft.com/office/drawing/2014/main" id="{9BFE75A7-4A89-995B-F4D4-0973184B716C}"/>
              </a:ext>
            </a:extLst>
          </p:cNvPr>
          <p:cNvSpPr/>
          <p:nvPr/>
        </p:nvSpPr>
        <p:spPr>
          <a:xfrm>
            <a:off x="1866868" y="3861534"/>
            <a:ext cx="416503" cy="400110"/>
          </a:xfrm>
          <a:prstGeom prst="teardrop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6015B9-A213-9486-BCF8-C0F7435A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465339" y="942066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FB551D-087B-A0BA-5F2C-768F6B12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21" y="2790383"/>
            <a:ext cx="2064069" cy="17130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B79581-1AA6-2606-9F1C-FABABC3BA784}"/>
              </a:ext>
            </a:extLst>
          </p:cNvPr>
          <p:cNvSpPr txBox="1"/>
          <p:nvPr/>
        </p:nvSpPr>
        <p:spPr>
          <a:xfrm>
            <a:off x="4837314" y="942066"/>
            <a:ext cx="46027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实验场地：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(1)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区域大小：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(2)  RSSI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采样间隔：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(3)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测试点：分布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(4)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4-5.4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(5)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节点数量：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1A74EA-0FEC-A055-E350-EF0C7B483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9" y="1707940"/>
            <a:ext cx="4371975" cy="3228975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78921BB9-097C-E376-13DC-717BE801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20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6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539552" y="867632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9397EF-A74E-0282-0C5A-A549A3693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89" y="1564217"/>
            <a:ext cx="4819174" cy="2592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407D07-00CC-C168-5B90-B59DC816C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63" y="1564217"/>
            <a:ext cx="3497809" cy="2857500"/>
          </a:xfrm>
          <a:prstGeom prst="rect">
            <a:avLst/>
          </a:prstGeom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E7E77642-4A96-9A96-C293-E5E7583B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21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7514E4-58C7-9036-95CA-8C3624D00558}"/>
              </a:ext>
            </a:extLst>
          </p:cNvPr>
          <p:cNvSpPr txBox="1"/>
          <p:nvPr/>
        </p:nvSpPr>
        <p:spPr>
          <a:xfrm>
            <a:off x="2123728" y="4280272"/>
            <a:ext cx="4602256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实验误差结果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62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54C37E-B193-0FA2-1D37-834C55B0D5EB}"/>
              </a:ext>
            </a:extLst>
          </p:cNvPr>
          <p:cNvSpPr txBox="1"/>
          <p:nvPr/>
        </p:nvSpPr>
        <p:spPr>
          <a:xfrm>
            <a:off x="4160588" y="3942976"/>
            <a:ext cx="3689336" cy="44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度量方法：单向距离法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442881" y="864143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F2915-512F-4C86-686B-B5A23B8A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65"/>
          <a:stretch/>
        </p:blipFill>
        <p:spPr>
          <a:xfrm>
            <a:off x="3286249" y="1158030"/>
            <a:ext cx="3047510" cy="21249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4BBA0F-9E39-21EA-9CEA-3B7564F32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4" r="3938"/>
          <a:stretch/>
        </p:blipFill>
        <p:spPr>
          <a:xfrm>
            <a:off x="435595" y="3291318"/>
            <a:ext cx="3201820" cy="17452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9ECDF7-31F0-C8C1-1CDA-30C7B9264EB9}"/>
              </a:ext>
            </a:extLst>
          </p:cNvPr>
          <p:cNvSpPr txBox="1"/>
          <p:nvPr/>
        </p:nvSpPr>
        <p:spPr>
          <a:xfrm>
            <a:off x="6014587" y="1330108"/>
            <a:ext cx="34563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实验场地：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(1)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区域大小：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平方米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(2)  RSSI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采样间隔：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(3)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测试点：动态轨迹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(4)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节点间隔：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1.8m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(5)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节点数量：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70DF17-1682-C864-9EC0-5AF2645322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r="26699"/>
          <a:stretch/>
        </p:blipFill>
        <p:spPr>
          <a:xfrm>
            <a:off x="435595" y="1179786"/>
            <a:ext cx="2809899" cy="2094824"/>
          </a:xfrm>
          <a:prstGeom prst="rect">
            <a:avLst/>
          </a:prstGeom>
        </p:spPr>
      </p:pic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78B3762-F338-651C-1A89-DABA5466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1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779912" y="145415"/>
            <a:ext cx="53640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实验与结果分析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5F278C-0221-5492-8CAA-BA354ADF0D2E}"/>
              </a:ext>
            </a:extLst>
          </p:cNvPr>
          <p:cNvSpPr txBox="1"/>
          <p:nvPr/>
        </p:nvSpPr>
        <p:spPr>
          <a:xfrm>
            <a:off x="755576" y="928379"/>
            <a:ext cx="46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实验对比：</a:t>
            </a:r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29F61A-813D-EB75-8906-3FCE9916B78E}"/>
              </a:ext>
            </a:extLst>
          </p:cNvPr>
          <p:cNvSpPr txBox="1"/>
          <p:nvPr/>
        </p:nvSpPr>
        <p:spPr>
          <a:xfrm>
            <a:off x="875996" y="4546326"/>
            <a:ext cx="311994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0.4946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0.4853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AC5EBC-ABEE-58B7-3877-CC0ECF18C2D0}"/>
              </a:ext>
            </a:extLst>
          </p:cNvPr>
          <p:cNvSpPr txBox="1"/>
          <p:nvPr/>
        </p:nvSpPr>
        <p:spPr>
          <a:xfrm>
            <a:off x="5044188" y="4508938"/>
            <a:ext cx="2984196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0.4210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信号修正后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 = 0.4122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088BE1-552A-05D2-0DB1-C16BC8A4E6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7626" r="7298"/>
          <a:stretch/>
        </p:blipFill>
        <p:spPr>
          <a:xfrm>
            <a:off x="539552" y="1243361"/>
            <a:ext cx="3888432" cy="30687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54E664-CBE1-228B-48BD-5D58B2EF99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" t="8584" r="8341"/>
          <a:stretch/>
        </p:blipFill>
        <p:spPr>
          <a:xfrm>
            <a:off x="4592070" y="1267600"/>
            <a:ext cx="3888432" cy="3101564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89AD2988-FB71-9E3B-F584-3C3CD087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B94095-B8A3-06A7-9469-63CBF2A4F16C}"/>
              </a:ext>
            </a:extLst>
          </p:cNvPr>
          <p:cNvSpPr txBox="1"/>
          <p:nvPr/>
        </p:nvSpPr>
        <p:spPr>
          <a:xfrm>
            <a:off x="873980" y="4225715"/>
            <a:ext cx="4602256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双距离加权质心算法：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5BC104-CF8C-1EE4-C363-3E14AF52E098}"/>
              </a:ext>
            </a:extLst>
          </p:cNvPr>
          <p:cNvSpPr txBox="1"/>
          <p:nvPr/>
        </p:nvSpPr>
        <p:spPr>
          <a:xfrm>
            <a:off x="5044188" y="4223764"/>
            <a:ext cx="4602256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本文改进算法：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71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1043726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支持行人模式感知的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定位优化方法及融合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4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90C4C51F-9303-B867-BF28-D9859E3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1DA475-F9F5-0D59-5BBB-89D7B4595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9348"/>
            <a:ext cx="7594953" cy="2808312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AAFA5EA0-DCC9-50F8-C33D-6278A45B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D8101-99F2-B034-5A85-9423E5A3FA83}"/>
              </a:ext>
            </a:extLst>
          </p:cNvPr>
          <p:cNvSpPr txBox="1"/>
          <p:nvPr/>
        </p:nvSpPr>
        <p:spPr>
          <a:xfrm>
            <a:off x="3707904" y="1705372"/>
            <a:ext cx="122413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CNN-</a:t>
            </a:r>
            <a:r>
              <a:rPr lang="en-US" altLang="zh-CN" sz="1050" dirty="0" err="1"/>
              <a:t>BiLSTM</a:t>
            </a:r>
            <a:r>
              <a:rPr lang="en-US" altLang="zh-CN" sz="1050" dirty="0"/>
              <a:t>-SA</a:t>
            </a:r>
            <a:endParaRPr lang="zh-CN" altLang="en-US" sz="10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73222D-4D73-941F-F92D-CEC5A688F336}"/>
              </a:ext>
            </a:extLst>
          </p:cNvPr>
          <p:cNvSpPr txBox="1"/>
          <p:nvPr/>
        </p:nvSpPr>
        <p:spPr>
          <a:xfrm>
            <a:off x="3908258" y="3217540"/>
            <a:ext cx="35618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37B399-A68F-6BD3-39CD-70204DE2C23E}"/>
              </a:ext>
            </a:extLst>
          </p:cNvPr>
          <p:cNvSpPr txBox="1"/>
          <p:nvPr/>
        </p:nvSpPr>
        <p:spPr>
          <a:xfrm>
            <a:off x="2843808" y="4513684"/>
            <a:ext cx="4602256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PDR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技术模式识别与步频流程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041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F7AE2A-0B7D-E876-6295-3804075E3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0" y="2875355"/>
            <a:ext cx="4054609" cy="21439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ABDB67-E482-0E06-D2ED-171CF2D888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19886"/>
            <a:ext cx="2808312" cy="4396811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90926176-D8B5-113B-1CD7-DADC9CE0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48EDD-28D7-D0CF-8BC4-CFB3CEEB5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2" y="697259"/>
            <a:ext cx="4054608" cy="21439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598D1A-A9AF-B74F-7A20-79265D915F17}"/>
              </a:ext>
            </a:extLst>
          </p:cNvPr>
          <p:cNvSpPr txBox="1"/>
          <p:nvPr/>
        </p:nvSpPr>
        <p:spPr>
          <a:xfrm>
            <a:off x="1334769" y="4955754"/>
            <a:ext cx="4602256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不同姿态下传感器信息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EB0035-4ED8-881C-C387-1E0CCD7CB2AD}"/>
              </a:ext>
            </a:extLst>
          </p:cNvPr>
          <p:cNvSpPr txBox="1"/>
          <p:nvPr/>
        </p:nvSpPr>
        <p:spPr>
          <a:xfrm>
            <a:off x="5808238" y="5003778"/>
            <a:ext cx="2808312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CNN-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BiLSTM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-SA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176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BiLSTM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-SA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的行人运动模式识别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E42340-17C5-B7F4-5E64-0D44B359E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4" y="1561356"/>
            <a:ext cx="4159056" cy="2592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03DFBA-2753-B674-67AC-86F6BC8C06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99" y="1561356"/>
            <a:ext cx="3732005" cy="2646750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05E5FFD1-227D-C32F-0E93-A9B82275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90D1B2-37D9-F595-057A-0F2503431AD2}"/>
              </a:ext>
            </a:extLst>
          </p:cNvPr>
          <p:cNvSpPr txBox="1"/>
          <p:nvPr/>
        </p:nvSpPr>
        <p:spPr>
          <a:xfrm>
            <a:off x="1403648" y="4369149"/>
            <a:ext cx="46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不同模型识别准确率对比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4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C0B596-384D-2B1A-CA44-5AEC627D532F}"/>
              </a:ext>
            </a:extLst>
          </p:cNvPr>
          <p:cNvSpPr txBox="1"/>
          <p:nvPr/>
        </p:nvSpPr>
        <p:spPr>
          <a:xfrm>
            <a:off x="435480" y="867988"/>
            <a:ext cx="460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自适应最小峰距：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D403F9-A606-62C7-C599-C34F592F2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557464"/>
            <a:ext cx="3155154" cy="26681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B8C110-C729-F925-482D-B8D91D3F1D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697260"/>
            <a:ext cx="3744417" cy="23966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9E44A2-934F-CF6B-A478-97699C2E36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248" y="2981083"/>
            <a:ext cx="3744416" cy="2396696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8DCF980B-20E7-F210-5133-54C7427F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28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9F53CA-D404-62B4-B4CF-57883CFC8E08}"/>
              </a:ext>
            </a:extLst>
          </p:cNvPr>
          <p:cNvSpPr txBox="1"/>
          <p:nvPr/>
        </p:nvSpPr>
        <p:spPr>
          <a:xfrm>
            <a:off x="425272" y="4561139"/>
            <a:ext cx="46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行走下的加速度序列特征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785976-78E4-ED7B-059D-11F4AD4013EF}"/>
              </a:ext>
            </a:extLst>
          </p:cNvPr>
          <p:cNvSpPr txBox="1"/>
          <p:nvPr/>
        </p:nvSpPr>
        <p:spPr>
          <a:xfrm>
            <a:off x="7596336" y="1417340"/>
            <a:ext cx="1224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最小峰距设置过小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D092B3-0863-6CF7-C8DA-16965C19D0B9}"/>
              </a:ext>
            </a:extLst>
          </p:cNvPr>
          <p:cNvSpPr txBox="1"/>
          <p:nvPr/>
        </p:nvSpPr>
        <p:spPr>
          <a:xfrm>
            <a:off x="7586618" y="3793604"/>
            <a:ext cx="1162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最小峰距设置过大</a:t>
            </a:r>
          </a:p>
        </p:txBody>
      </p:sp>
    </p:spTree>
    <p:extLst>
      <p:ext uri="{BB962C8B-B14F-4D97-AF65-F5344CB8AC3E}">
        <p14:creationId xmlns:p14="http://schemas.microsoft.com/office/powerpoint/2010/main" val="374163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F8EBF-B661-1E82-A291-4CCB6B3260D0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自适应最小峰距：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F1FABF-D9EE-EF0B-3594-3EDA66AA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11861"/>
            <a:ext cx="4104456" cy="488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30EF32-5A42-FDDA-BE81-339BD36D6C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46" y="1664823"/>
            <a:ext cx="4857329" cy="3111846"/>
          </a:xfrm>
          <a:prstGeom prst="rect">
            <a:avLst/>
          </a:prstGeom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A274CB3-C636-AD41-03AC-AD1BB706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29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5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5736" y="2134225"/>
            <a:ext cx="6296446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研究背景意义及现状</a:t>
            </a:r>
          </a:p>
          <a:p>
            <a:pPr algn="ctr" fontAlgn="b"/>
            <a:endParaRPr lang="zh-CN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泪滴形 4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1</a:t>
            </a:r>
            <a:endParaRPr lang="zh-CN" altLang="en-US" sz="6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649A0-E705-415E-86FB-72D299D9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B15D71-6A8B-40D0-B7EC-C32D23A8383B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98C01708-2F30-B2CA-D8D6-7EFB59D6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4F8EBF-B661-1E82-A291-4CCB6B3260D0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自适应动态阈值：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2D882-762C-BB04-545E-C52BAE45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962207"/>
            <a:ext cx="1753309" cy="495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B87BC8-02B7-50F0-3555-EF5AE60FF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990" y="790687"/>
            <a:ext cx="2629963" cy="838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2FE8F-E7E4-ABD8-3CBB-BEE27E412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51" y="1659336"/>
            <a:ext cx="5181497" cy="3314290"/>
          </a:xfrm>
          <a:prstGeom prst="rect">
            <a:avLst/>
          </a:prstGeom>
        </p:spPr>
      </p:pic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2894C8D0-637A-846A-7EFC-514927E5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30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E2FB22-84BB-B251-0B53-C1E8063C660A}"/>
              </a:ext>
            </a:extLst>
          </p:cNvPr>
          <p:cNvSpPr txBox="1"/>
          <p:nvPr/>
        </p:nvSpPr>
        <p:spPr>
          <a:xfrm>
            <a:off x="3851916" y="4988338"/>
            <a:ext cx="46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摆臂姿势下峰值</a:t>
            </a:r>
          </a:p>
        </p:txBody>
      </p:sp>
    </p:spTree>
    <p:extLst>
      <p:ext uri="{BB962C8B-B14F-4D97-AF65-F5344CB8AC3E}">
        <p14:creationId xmlns:p14="http://schemas.microsoft.com/office/powerpoint/2010/main" val="359433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基于特征约束的自适应峰值检测算法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CAC841-75C6-BE85-73D9-9BF1DA7A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609991"/>
            <a:ext cx="4724041" cy="4320480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C41DEE8D-3004-63DC-909D-96BDCADC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31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9DBD9D-BF5C-E123-7B2A-643BA63E15EE}"/>
              </a:ext>
            </a:extLst>
          </p:cNvPr>
          <p:cNvSpPr txBox="1"/>
          <p:nvPr/>
        </p:nvSpPr>
        <p:spPr>
          <a:xfrm>
            <a:off x="3563888" y="4960581"/>
            <a:ext cx="46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不同模式下误差率</a:t>
            </a:r>
          </a:p>
        </p:txBody>
      </p:sp>
    </p:spTree>
    <p:extLst>
      <p:ext uri="{BB962C8B-B14F-4D97-AF65-F5344CB8AC3E}">
        <p14:creationId xmlns:p14="http://schemas.microsoft.com/office/powerpoint/2010/main" val="3658912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航向优化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901BFE-EE3F-6DA8-48B1-10331950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038327"/>
            <a:ext cx="2467973" cy="1410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BC3B3D-49C2-100A-27AA-D90FFBD499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>
          <a:xfrm>
            <a:off x="251520" y="1057300"/>
            <a:ext cx="5462084" cy="3985034"/>
          </a:xfrm>
          <a:prstGeom prst="rect">
            <a:avLst/>
          </a:prstGeom>
        </p:spPr>
      </p:pic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12D02091-FE71-D8C8-6B22-4E58B16C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32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DC836A-4510-7599-5D06-F1064D8AC290}"/>
              </a:ext>
            </a:extLst>
          </p:cNvPr>
          <p:cNvSpPr txBox="1"/>
          <p:nvPr/>
        </p:nvSpPr>
        <p:spPr>
          <a:xfrm>
            <a:off x="1716494" y="4907778"/>
            <a:ext cx="460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线行走下手机姿态角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393C23-73E0-67AE-DDDD-34276BF24728}"/>
              </a:ext>
            </a:extLst>
          </p:cNvPr>
          <p:cNvSpPr txBox="1"/>
          <p:nvPr/>
        </p:nvSpPr>
        <p:spPr>
          <a:xfrm>
            <a:off x="6012160" y="4861611"/>
            <a:ext cx="246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转向判断优化补偿</a:t>
            </a:r>
          </a:p>
        </p:txBody>
      </p:sp>
    </p:spTree>
    <p:extLst>
      <p:ext uri="{BB962C8B-B14F-4D97-AF65-F5344CB8AC3E}">
        <p14:creationId xmlns:p14="http://schemas.microsoft.com/office/powerpoint/2010/main" val="4142613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PDR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E683D-B6CF-8078-E615-4167A7F34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2935"/>
            <a:ext cx="5852172" cy="4389129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25C0CE3B-59C4-D505-A48A-4CAB1A3B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E17641-79A1-F4F9-54E9-CA70C644DC46}"/>
              </a:ext>
            </a:extLst>
          </p:cNvPr>
          <p:cNvSpPr txBox="1"/>
          <p:nvPr/>
        </p:nvSpPr>
        <p:spPr>
          <a:xfrm>
            <a:off x="3563888" y="4984808"/>
            <a:ext cx="3384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算法轨迹对比</a:t>
            </a:r>
          </a:p>
        </p:txBody>
      </p:sp>
    </p:spTree>
    <p:extLst>
      <p:ext uri="{BB962C8B-B14F-4D97-AF65-F5344CB8AC3E}">
        <p14:creationId xmlns:p14="http://schemas.microsoft.com/office/powerpoint/2010/main" val="423368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EKF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Kalman Filtering with Applications in Finance&quot; by Shengjie Xiu, course  tutorial 2021 - YouTube">
            <a:extLst>
              <a:ext uri="{FF2B5EF4-FFF2-40B4-BE49-F238E27FC236}">
                <a16:creationId xmlns:a16="http://schemas.microsoft.com/office/drawing/2014/main" id="{FF146B04-32BA-6F79-7BAD-6DF42D745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38716" r="20075" b="8001"/>
          <a:stretch/>
        </p:blipFill>
        <p:spPr bwMode="auto">
          <a:xfrm>
            <a:off x="3473624" y="1487181"/>
            <a:ext cx="5472608" cy="27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卡尔曼滤波推导| M.Z's blog">
            <a:extLst>
              <a:ext uri="{FF2B5EF4-FFF2-40B4-BE49-F238E27FC236}">
                <a16:creationId xmlns:a16="http://schemas.microsoft.com/office/drawing/2014/main" id="{1078BC2E-8E2C-C151-4099-ED9720B44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"/>
          <a:stretch/>
        </p:blipFill>
        <p:spPr bwMode="auto">
          <a:xfrm>
            <a:off x="107504" y="1176722"/>
            <a:ext cx="3922749" cy="30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45D36B5A-1498-BB51-1D20-BC49A1B4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3840A2-8623-14B7-A271-3F3FABD47944}"/>
              </a:ext>
            </a:extLst>
          </p:cNvPr>
          <p:cNvSpPr txBox="1"/>
          <p:nvPr/>
        </p:nvSpPr>
        <p:spPr>
          <a:xfrm>
            <a:off x="-25153" y="5008447"/>
            <a:ext cx="520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https://www.youtube.com/watch?v=R63dU5w_djQ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F0F288-022F-3BED-E61B-5D6A153CE648}"/>
              </a:ext>
            </a:extLst>
          </p:cNvPr>
          <p:cNvSpPr txBox="1"/>
          <p:nvPr/>
        </p:nvSpPr>
        <p:spPr>
          <a:xfrm>
            <a:off x="8514184" y="1356376"/>
            <a:ext cx="432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</a:t>
            </a:r>
            <a:endParaRPr lang="zh-CN" altLang="en-US" sz="11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C12A22-192E-4545-C1E7-27BB2D4F7B5B}"/>
              </a:ext>
            </a:extLst>
          </p:cNvPr>
          <p:cNvSpPr txBox="1"/>
          <p:nvPr/>
        </p:nvSpPr>
        <p:spPr>
          <a:xfrm>
            <a:off x="5004048" y="4392195"/>
            <a:ext cx="305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融合算法概率示意图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FF5593-C0E8-3415-85C2-84F142D1E90D}"/>
              </a:ext>
            </a:extLst>
          </p:cNvPr>
          <p:cNvSpPr txBox="1"/>
          <p:nvPr/>
        </p:nvSpPr>
        <p:spPr>
          <a:xfrm>
            <a:off x="1187624" y="4392195"/>
            <a:ext cx="2467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预测和更新方程</a:t>
            </a:r>
          </a:p>
        </p:txBody>
      </p:sp>
    </p:spTree>
    <p:extLst>
      <p:ext uri="{BB962C8B-B14F-4D97-AF65-F5344CB8AC3E}">
        <p14:creationId xmlns:p14="http://schemas.microsoft.com/office/powerpoint/2010/main" val="416642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 EKF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045683-253B-117A-68F0-FE4905F6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375" y="1113720"/>
            <a:ext cx="3802012" cy="1391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126ABF-FD77-04F5-C611-F58B2B7A9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3"/>
          <a:stretch/>
        </p:blipFill>
        <p:spPr>
          <a:xfrm>
            <a:off x="4865442" y="2973518"/>
            <a:ext cx="4278558" cy="1063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0BA5A-BADE-EE48-8152-2B807D2267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t="9893" r="7716"/>
          <a:stretch/>
        </p:blipFill>
        <p:spPr>
          <a:xfrm>
            <a:off x="-3044" y="984203"/>
            <a:ext cx="4904945" cy="3817514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5D9E83E2-1AE9-C5D0-037A-74000401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CF7CF3-1937-EADE-ED67-5D083C8DACC0}"/>
              </a:ext>
            </a:extLst>
          </p:cNvPr>
          <p:cNvSpPr txBox="1"/>
          <p:nvPr/>
        </p:nvSpPr>
        <p:spPr>
          <a:xfrm>
            <a:off x="1131885" y="4823782"/>
            <a:ext cx="345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算法与单一定位算法对比</a:t>
            </a:r>
          </a:p>
        </p:txBody>
      </p:sp>
    </p:spTree>
    <p:extLst>
      <p:ext uri="{BB962C8B-B14F-4D97-AF65-F5344CB8AC3E}">
        <p14:creationId xmlns:p14="http://schemas.microsoft.com/office/powerpoint/2010/main" val="118778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40050" y="2118370"/>
            <a:ext cx="5059610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  <a:p>
            <a:pPr algn="ctr" fontAlgn="b"/>
            <a:endParaRPr lang="zh-CN" altLang="zh-CN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泪滴形 4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5</a:t>
            </a:r>
            <a:endParaRPr lang="zh-CN" altLang="en-US" sz="6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649A0-E705-415E-86FB-72D299D9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B15D71-6A8B-40D0-B7EC-C32D23A8383B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00ADD044-F159-078C-B258-3D1C3ABE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4B5985-3310-A30F-A441-121058579653}"/>
              </a:ext>
            </a:extLst>
          </p:cNvPr>
          <p:cNvSpPr/>
          <p:nvPr/>
        </p:nvSpPr>
        <p:spPr>
          <a:xfrm>
            <a:off x="3248399" y="1422395"/>
            <a:ext cx="2592288" cy="36651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5DEDBD1-DEBE-5251-BB54-926A0837CC66}"/>
              </a:ext>
            </a:extLst>
          </p:cNvPr>
          <p:cNvSpPr/>
          <p:nvPr/>
        </p:nvSpPr>
        <p:spPr>
          <a:xfrm>
            <a:off x="318377" y="1422395"/>
            <a:ext cx="2592288" cy="36651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18D584-763A-8BCF-B1D3-1340DD3C6288}"/>
              </a:ext>
            </a:extLst>
          </p:cNvPr>
          <p:cNvSpPr txBox="1"/>
          <p:nvPr/>
        </p:nvSpPr>
        <p:spPr>
          <a:xfrm>
            <a:off x="3440602" y="1492138"/>
            <a:ext cx="22078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定位中由于传感器噪声所导致的计步误差和航向角误差问题。提出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CNN-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BiLSTM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-SA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实现不同运动模式下的识别，其准确率达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98.52%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，提出一种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基于自适应最小峰距和自适应动态阈值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的步频检测算法，其平均误差率为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1.31%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针对航向漂移问题，设计一种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转向判断阈值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，通过该优化减少了航向角累积误差，提高了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算法的定位精度。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FB554F-2F0A-DEB0-1460-CDC3FC33FC20}"/>
              </a:ext>
            </a:extLst>
          </p:cNvPr>
          <p:cNvSpPr txBox="1"/>
          <p:nvPr/>
        </p:nvSpPr>
        <p:spPr>
          <a:xfrm>
            <a:off x="460269" y="1500188"/>
            <a:ext cx="23085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针对蓝牙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信号在室内定位中受干扰问题。提出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iForest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-MF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信号修正方法，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以还原贴近理论下的蓝牙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信号。通过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改进权重分配和引入修正系数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，提高了蓝牙技术定位的精度。实验结果表明，相对于双距离加权质心算法， 在静态定位中，本文改进算法的定位精度提高了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9.18%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；在动态定位中，其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OWD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距离轨迹相似度提高了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15.1%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47B1CED-3668-CC57-48CC-3F9F9C010065}"/>
              </a:ext>
            </a:extLst>
          </p:cNvPr>
          <p:cNvSpPr/>
          <p:nvPr/>
        </p:nvSpPr>
        <p:spPr>
          <a:xfrm>
            <a:off x="6308287" y="1422394"/>
            <a:ext cx="2592288" cy="36651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针对蓝牙定位结果跳跃、不连续问题和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定位的传感器累积误差导致轨迹漂移现象，采用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融合算法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将两种定位结果进行融合。实验结果表明，相比与本文提出的蓝牙算法和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EKF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算法的定位平均误差降低 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13.30%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10.29%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OWD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距离精度分别提高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12.96%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8.49%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AEC1882-1468-5E61-32A4-8F707FE14720}"/>
              </a:ext>
            </a:extLst>
          </p:cNvPr>
          <p:cNvSpPr txBox="1"/>
          <p:nvPr/>
        </p:nvSpPr>
        <p:spPr>
          <a:xfrm>
            <a:off x="1297068" y="976301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378DAB-C426-570F-C1AD-AA8A19DF882E}"/>
              </a:ext>
            </a:extLst>
          </p:cNvPr>
          <p:cNvSpPr txBox="1"/>
          <p:nvPr/>
        </p:nvSpPr>
        <p:spPr>
          <a:xfrm>
            <a:off x="4226580" y="987895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0958A8-4765-DF62-3058-F556F836FCAB}"/>
              </a:ext>
            </a:extLst>
          </p:cNvPr>
          <p:cNvSpPr txBox="1"/>
          <p:nvPr/>
        </p:nvSpPr>
        <p:spPr>
          <a:xfrm>
            <a:off x="7308304" y="987895"/>
            <a:ext cx="9735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endParaRPr lang="zh-CN" altLang="en-US" dirty="0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DF1120C4-B4C5-A4C8-DFB2-961D59EC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3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不足与展望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MH_Other_7">
            <a:extLst>
              <a:ext uri="{FF2B5EF4-FFF2-40B4-BE49-F238E27FC236}">
                <a16:creationId xmlns:a16="http://schemas.microsoft.com/office/drawing/2014/main" id="{622D29BB-F2AA-13EC-E70D-4B53D6AF6548}"/>
              </a:ext>
            </a:extLst>
          </p:cNvPr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038167" y="2136514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MH_Other_4">
            <a:extLst>
              <a:ext uri="{FF2B5EF4-FFF2-40B4-BE49-F238E27FC236}">
                <a16:creationId xmlns:a16="http://schemas.microsoft.com/office/drawing/2014/main" id="{122256AE-8A45-00DD-F4EC-69C82470212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66359" y="1921417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EFA52C-AC2B-BC7B-1367-5A493F3DBB2A}"/>
              </a:ext>
            </a:extLst>
          </p:cNvPr>
          <p:cNvSpPr txBox="1"/>
          <p:nvPr/>
        </p:nvSpPr>
        <p:spPr>
          <a:xfrm>
            <a:off x="1009524" y="1752127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蓝牙信标布置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C66ED67-C652-3AB1-C84B-6C042C8149A1}"/>
              </a:ext>
            </a:extLst>
          </p:cNvPr>
          <p:cNvSpPr txBox="1"/>
          <p:nvPr/>
        </p:nvSpPr>
        <p:spPr>
          <a:xfrm>
            <a:off x="3286491" y="1805412"/>
            <a:ext cx="5184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保证定位精度的基础上，考虑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如何减少蓝牙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信标的数量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67969AC-004E-C083-2212-00E509A5989A}"/>
              </a:ext>
            </a:extLst>
          </p:cNvPr>
          <p:cNvSpPr txBox="1"/>
          <p:nvPr/>
        </p:nvSpPr>
        <p:spPr>
          <a:xfrm>
            <a:off x="1009524" y="3053289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手机姿态局限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060BE29-852E-A5A5-9386-45A242E3C3D7}"/>
              </a:ext>
            </a:extLst>
          </p:cNvPr>
          <p:cNvSpPr txBox="1"/>
          <p:nvPr/>
        </p:nvSpPr>
        <p:spPr>
          <a:xfrm>
            <a:off x="3275856" y="2857500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考虑到行人实际需求，实验仅在导航模式下对航向进行优化，后续可以考虑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扩展到多种手机姿态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EB178B-2B73-3EFB-CCC9-5F82D22EF5DF}"/>
              </a:ext>
            </a:extLst>
          </p:cNvPr>
          <p:cNvSpPr txBox="1"/>
          <p:nvPr/>
        </p:nvSpPr>
        <p:spPr>
          <a:xfrm>
            <a:off x="1027532" y="4383192"/>
            <a:ext cx="224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二维空间定位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E2042FD-B1EB-26BD-388D-9872C13F7634}"/>
              </a:ext>
            </a:extLst>
          </p:cNvPr>
          <p:cNvSpPr txBox="1"/>
          <p:nvPr/>
        </p:nvSpPr>
        <p:spPr>
          <a:xfrm>
            <a:off x="3286491" y="4163261"/>
            <a:ext cx="46054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未来可以结合室内楼层地图及其他定位方式，拓展在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三维空间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下的精确定位</a:t>
            </a:r>
          </a:p>
        </p:txBody>
      </p:sp>
      <p:cxnSp>
        <p:nvCxnSpPr>
          <p:cNvPr id="46" name="MH_Other_7">
            <a:extLst>
              <a:ext uri="{FF2B5EF4-FFF2-40B4-BE49-F238E27FC236}">
                <a16:creationId xmlns:a16="http://schemas.microsoft.com/office/drawing/2014/main" id="{48A93979-30C3-0AAD-9E20-78AB552F084E}"/>
              </a:ext>
            </a:extLst>
          </p:cNvPr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1009524" y="3441251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MH_Other_4">
            <a:extLst>
              <a:ext uri="{FF2B5EF4-FFF2-40B4-BE49-F238E27FC236}">
                <a16:creationId xmlns:a16="http://schemas.microsoft.com/office/drawing/2014/main" id="{47F53C60-3DC8-2791-07E9-668D9E23880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737716" y="3226154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8" name="MH_Other_7">
            <a:extLst>
              <a:ext uri="{FF2B5EF4-FFF2-40B4-BE49-F238E27FC236}">
                <a16:creationId xmlns:a16="http://schemas.microsoft.com/office/drawing/2014/main" id="{E0739C80-DC5D-BCA4-43E6-97BC5513A03E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1018528" y="4751501"/>
            <a:ext cx="7776864" cy="0"/>
          </a:xfrm>
          <a:prstGeom prst="line">
            <a:avLst/>
          </a:prstGeom>
          <a:noFill/>
          <a:ln w="19050">
            <a:solidFill>
              <a:srgbClr val="C7DD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MH_Other_4">
            <a:extLst>
              <a:ext uri="{FF2B5EF4-FFF2-40B4-BE49-F238E27FC236}">
                <a16:creationId xmlns:a16="http://schemas.microsoft.com/office/drawing/2014/main" id="{9CAAD2C3-C0A1-439A-A4E8-5512C0948B0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2746720" y="4536404"/>
            <a:ext cx="440164" cy="430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defRPr/>
            </a:pPr>
            <a:endParaRPr lang="zh-HK" altLang="en-US" noProof="1">
              <a:solidFill>
                <a:srgbClr val="17375E"/>
              </a:solidFill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0D8922-EF6F-36A1-A1F5-43C64A693FA7}"/>
              </a:ext>
            </a:extLst>
          </p:cNvPr>
          <p:cNvSpPr txBox="1"/>
          <p:nvPr/>
        </p:nvSpPr>
        <p:spPr>
          <a:xfrm>
            <a:off x="1415538" y="1124911"/>
            <a:ext cx="14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zh-CN" altLang="en-US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230FC43-B997-CB1A-46A7-6D869B538DC7}"/>
              </a:ext>
            </a:extLst>
          </p:cNvPr>
          <p:cNvSpPr txBox="1"/>
          <p:nvPr/>
        </p:nvSpPr>
        <p:spPr>
          <a:xfrm>
            <a:off x="5426514" y="1125166"/>
            <a:ext cx="2465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400" dirty="0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CF45E506-668B-F3D0-DBED-70606C90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9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3275856" y="145415"/>
            <a:ext cx="586814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科研成果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MH_SubTitle_2">
            <a:extLst>
              <a:ext uri="{FF2B5EF4-FFF2-40B4-BE49-F238E27FC236}">
                <a16:creationId xmlns:a16="http://schemas.microsoft.com/office/drawing/2014/main" id="{B1A12429-239B-F0D5-4E57-30699C48C74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51205" y="767590"/>
            <a:ext cx="2658757" cy="5334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defTabSz="609585">
              <a:buFont typeface="Wingdings" panose="05000000000000000000" pitchFamily="2" charset="2"/>
              <a:buChar char="l"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17375E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论文及专利</a:t>
            </a:r>
            <a:endParaRPr lang="en-US" altLang="zh-CN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17375E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SubTitle_2">
            <a:extLst>
              <a:ext uri="{FF2B5EF4-FFF2-40B4-BE49-F238E27FC236}">
                <a16:creationId xmlns:a16="http://schemas.microsoft.com/office/drawing/2014/main" id="{32D7BEE0-5B1E-395A-A0DA-5739C55D25E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3037" y="2190148"/>
            <a:ext cx="2658757" cy="60547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defTabSz="609585">
              <a:buFont typeface="Wingdings" panose="05000000000000000000" pitchFamily="2" charset="2"/>
              <a:buChar char="l"/>
            </a:pPr>
            <a:r>
              <a:rPr lang="zh-CN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17375E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在校获奖情况</a:t>
            </a:r>
            <a:endParaRPr lang="en-US" altLang="zh-CN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17375E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E52C2E-ABEA-A721-BED6-B1EFECD730DE}"/>
              </a:ext>
            </a:extLst>
          </p:cNvPr>
          <p:cNvSpPr txBox="1"/>
          <p:nvPr/>
        </p:nvSpPr>
        <p:spPr>
          <a:xfrm>
            <a:off x="651205" y="2724830"/>
            <a:ext cx="8856984" cy="261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华为杯”第十八届中国研究生数学建模竞赛，全国二等奖，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2021.12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华为杯”第十九届中国研究生数学建模竞赛，全国三等奖，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2023.01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“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兆易创新杯”第十六届中国研究生电子设计竞赛，上海市二等奖，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2021.08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2020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年上海工程技术大学学业奖学金，一等奖，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2021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2022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年上海工程技术大学学业奖学金，二等奖，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2022.10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1CF759-93ED-253B-FC0F-2FE9E7379364}"/>
              </a:ext>
            </a:extLst>
          </p:cNvPr>
          <p:cNvSpPr txBox="1"/>
          <p:nvPr/>
        </p:nvSpPr>
        <p:spPr>
          <a:xfrm>
            <a:off x="651205" y="1301058"/>
            <a:ext cx="8346132" cy="88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第一作者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CNN-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BiLSTM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-SA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运动模式识别的自适应步频检测方法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全球定位系统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（已发表）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第一作者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一种基于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CNN-LSTM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运动模式识别的自适应步频检测方法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发明专利（已实审）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E9DDEB-CF2C-5735-DD34-6A1FF558C8A5}"/>
              </a:ext>
            </a:extLst>
          </p:cNvPr>
          <p:cNvSpPr txBox="1"/>
          <p:nvPr/>
        </p:nvSpPr>
        <p:spPr>
          <a:xfrm>
            <a:off x="5828610" y="669953"/>
            <a:ext cx="475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盲审成绩：</a:t>
            </a:r>
            <a:r>
              <a:rPr lang="en-US" altLang="zh-CN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86</a:t>
            </a:r>
            <a:r>
              <a:rPr lang="zh-CN" altLang="en-US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A98CD55-779E-F828-0C44-4FDE3A7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39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16FBF6C-8671-674D-6A9C-0D1D67022FD5}"/>
              </a:ext>
            </a:extLst>
          </p:cNvPr>
          <p:cNvSpPr txBox="1"/>
          <p:nvPr/>
        </p:nvSpPr>
        <p:spPr>
          <a:xfrm>
            <a:off x="6300193" y="145415"/>
            <a:ext cx="284380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研究背景</a:t>
            </a:r>
          </a:p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AE6A69-B52A-AEDE-B512-CAEBA7C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8AC80D-BD2F-6A47-9D62-2251405AC60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22C3A73C-B597-CD9A-57BB-3E7B225D2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A569FC-D610-083B-BCD6-EEB519F87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" y="861395"/>
            <a:ext cx="4335987" cy="22258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17DFE22-3182-0D28-E422-96ABC11EB15C}"/>
              </a:ext>
            </a:extLst>
          </p:cNvPr>
          <p:cNvSpPr txBox="1"/>
          <p:nvPr/>
        </p:nvSpPr>
        <p:spPr>
          <a:xfrm>
            <a:off x="-375283" y="3162300"/>
            <a:ext cx="460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全球卫星导航系统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GNSS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在室内环境中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信号缺失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277784-4D2F-A92B-8F2A-5BFA4CFBB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663638"/>
            <a:ext cx="4774024" cy="26734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AF3CC2-C0FC-CEB5-C296-0564D26EB629}"/>
              </a:ext>
            </a:extLst>
          </p:cNvPr>
          <p:cNvSpPr txBox="1"/>
          <p:nvPr/>
        </p:nvSpPr>
        <p:spPr>
          <a:xfrm>
            <a:off x="4558268" y="1993404"/>
            <a:ext cx="4788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室内定位技术的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广泛应用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38A412-F8CA-FE72-1F5D-4D7DDE01BECE}"/>
              </a:ext>
            </a:extLst>
          </p:cNvPr>
          <p:cNvSpPr/>
          <p:nvPr/>
        </p:nvSpPr>
        <p:spPr>
          <a:xfrm>
            <a:off x="2699792" y="2785492"/>
            <a:ext cx="432048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GNSS</a:t>
            </a:r>
            <a:endParaRPr lang="zh-CN" altLang="en-US" sz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F0D7ED38-F3E6-7BC2-E201-EE88F15C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CB3CE3-21C1-653A-4317-A0C26DEBE368}"/>
              </a:ext>
            </a:extLst>
          </p:cNvPr>
          <p:cNvSpPr txBox="1"/>
          <p:nvPr/>
        </p:nvSpPr>
        <p:spPr>
          <a:xfrm>
            <a:off x="-77843" y="4897285"/>
            <a:ext cx="477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https://www.sewio.net/indoor-gps-tracking/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https://www.mokosmart.com/introduction-to-indoor-positioning-system/</a:t>
            </a:r>
          </a:p>
          <a:p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319B05-3EC0-B5B0-FDFB-DCA268CDFFE4}"/>
              </a:ext>
            </a:extLst>
          </p:cNvPr>
          <p:cNvSpPr txBox="1"/>
          <p:nvPr/>
        </p:nvSpPr>
        <p:spPr>
          <a:xfrm>
            <a:off x="237792" y="786297"/>
            <a:ext cx="50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3C04CC-B4BB-AFD5-57B7-662240CD49EB}"/>
              </a:ext>
            </a:extLst>
          </p:cNvPr>
          <p:cNvSpPr txBox="1"/>
          <p:nvPr/>
        </p:nvSpPr>
        <p:spPr>
          <a:xfrm>
            <a:off x="8775555" y="2655544"/>
            <a:ext cx="413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[2]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8018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64619" y="163336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谢谢大家！</a:t>
            </a:r>
            <a:endParaRPr lang="en-US" altLang="zh-CN" sz="4800" b="1" dirty="0">
              <a:solidFill>
                <a:srgbClr val="1737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60D723-ADDD-49B2-842A-E36C1CF9DC4B}"/>
              </a:ext>
            </a:extLst>
          </p:cNvPr>
          <p:cNvSpPr txBox="1"/>
          <p:nvPr/>
        </p:nvSpPr>
        <p:spPr>
          <a:xfrm>
            <a:off x="2123728" y="3334130"/>
            <a:ext cx="457200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000" b="1" dirty="0">
                <a:solidFill>
                  <a:srgbClr val="1737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 辩 人：杨运成     指导老师：吴飞                </a:t>
            </a:r>
            <a:endParaRPr lang="en-US" altLang="zh-CN" sz="2000" b="1" dirty="0">
              <a:solidFill>
                <a:srgbClr val="1737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C5EC7F-3FC7-425F-97EC-156EC300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8" y="263276"/>
            <a:ext cx="2533934" cy="55607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16BA706-F1B7-4DA4-8A39-7B8963740547}"/>
              </a:ext>
            </a:extLst>
          </p:cNvPr>
          <p:cNvCxnSpPr>
            <a:cxnSpLocks/>
          </p:cNvCxnSpPr>
          <p:nvPr/>
        </p:nvCxnSpPr>
        <p:spPr>
          <a:xfrm flipH="1">
            <a:off x="290928" y="819352"/>
            <a:ext cx="374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FD2B9AF-9A78-4425-80E0-FC278213DF7F}"/>
              </a:ext>
            </a:extLst>
          </p:cNvPr>
          <p:cNvSpPr/>
          <p:nvPr/>
        </p:nvSpPr>
        <p:spPr>
          <a:xfrm flipV="1">
            <a:off x="5940152" y="3157305"/>
            <a:ext cx="1980017" cy="45719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A677436-9831-4830-9838-2AD1E51858F4}"/>
              </a:ext>
            </a:extLst>
          </p:cNvPr>
          <p:cNvCxnSpPr>
            <a:cxnSpLocks/>
          </p:cNvCxnSpPr>
          <p:nvPr/>
        </p:nvCxnSpPr>
        <p:spPr>
          <a:xfrm flipV="1">
            <a:off x="7920170" y="2811172"/>
            <a:ext cx="0" cy="481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B6231E-93F2-42BA-A145-CA259DF04E64}"/>
              </a:ext>
            </a:extLst>
          </p:cNvPr>
          <p:cNvCxnSpPr>
            <a:cxnSpLocks/>
          </p:cNvCxnSpPr>
          <p:nvPr/>
        </p:nvCxnSpPr>
        <p:spPr>
          <a:xfrm flipH="1">
            <a:off x="4572000" y="3203024"/>
            <a:ext cx="374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E91387-8ABC-C243-65BB-ED524185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5377781"/>
            <a:ext cx="432048" cy="304271"/>
          </a:xfrm>
        </p:spPr>
        <p:txBody>
          <a:bodyPr/>
          <a:lstStyle/>
          <a:p>
            <a:fld id="{4BB7B66E-7FFA-4300-8439-347A5E0E252A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16FBF6C-8671-674D-6A9C-0D1D67022FD5}"/>
              </a:ext>
            </a:extLst>
          </p:cNvPr>
          <p:cNvSpPr txBox="1"/>
          <p:nvPr/>
        </p:nvSpPr>
        <p:spPr>
          <a:xfrm>
            <a:off x="6300193" y="145415"/>
            <a:ext cx="2843808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研究意义</a:t>
            </a:r>
          </a:p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AE6A69-B52A-AEDE-B512-CAEBA7C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8AC80D-BD2F-6A47-9D62-2251405AC60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22C3A73C-B597-CD9A-57BB-3E7B225D2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BDC5B8-395E-BDEB-CC34-7B3587A2CE8F}"/>
              </a:ext>
            </a:extLst>
          </p:cNvPr>
          <p:cNvSpPr txBox="1"/>
          <p:nvPr/>
        </p:nvSpPr>
        <p:spPr>
          <a:xfrm>
            <a:off x="68365" y="1129308"/>
            <a:ext cx="1839339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社会意义：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我们生活中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的时间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是活动于室内环境，室内定位技术能够给我们的日常生活带来很多便利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BAC111-E3BE-0F3F-8F46-FD3F1AAD948B}"/>
              </a:ext>
            </a:extLst>
          </p:cNvPr>
          <p:cNvSpPr txBox="1"/>
          <p:nvPr/>
        </p:nvSpPr>
        <p:spPr>
          <a:xfrm>
            <a:off x="7196452" y="1045350"/>
            <a:ext cx="1947548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商场、地下车库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、大型仓库等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GNSS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信号弱缺或者缺失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的情况下，室内定位技术弥补了卫星定位的不足，带来了巨大的商业价值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11969C-DF0D-E4ED-95A1-D1A4DD71FFC8}"/>
              </a:ext>
            </a:extLst>
          </p:cNvPr>
          <p:cNvSpPr txBox="1"/>
          <p:nvPr/>
        </p:nvSpPr>
        <p:spPr>
          <a:xfrm>
            <a:off x="2270760" y="3834438"/>
            <a:ext cx="4602480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学术意义：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学术界利用广泛存在的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智能设备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进行室内定位技术的研究，为攻克导航定位“最后一公里”难题提供了新方向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F7EE8D1-6E0E-CEE4-39F7-41DD1874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81" y="993993"/>
            <a:ext cx="4829038" cy="2664296"/>
          </a:xfrm>
          <a:prstGeom prst="rect">
            <a:avLst/>
          </a:prstGeom>
        </p:spPr>
      </p:pic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34F1D102-41DA-B355-F9FA-F5D77B3C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A5AE89-299A-C21D-1BD8-974A09D8C249}"/>
              </a:ext>
            </a:extLst>
          </p:cNvPr>
          <p:cNvSpPr txBox="1"/>
          <p:nvPr/>
        </p:nvSpPr>
        <p:spPr>
          <a:xfrm>
            <a:off x="2115233" y="993993"/>
            <a:ext cx="440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EB7E20-0446-ECEB-5C15-F741C9A2845A}"/>
              </a:ext>
            </a:extLst>
          </p:cNvPr>
          <p:cNvSpPr txBox="1"/>
          <p:nvPr/>
        </p:nvSpPr>
        <p:spPr>
          <a:xfrm>
            <a:off x="-36512" y="5021403"/>
            <a:ext cx="648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https://www.linkedin.com/pulse/bluetooth-technology-indoor-positioning-systems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42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431676" y="2083517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常见室内定位技术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12ED1-42D3-3040-D337-8547A910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14" y="557362"/>
            <a:ext cx="5865993" cy="23685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79544A-CE3F-3891-B2AD-A7614DD7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92" y="2971189"/>
            <a:ext cx="5750208" cy="23377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ED64E0-D140-18BD-5A21-F4B95E9838D8}"/>
              </a:ext>
            </a:extLst>
          </p:cNvPr>
          <p:cNvSpPr/>
          <p:nvPr/>
        </p:nvSpPr>
        <p:spPr>
          <a:xfrm>
            <a:off x="3393792" y="1201317"/>
            <a:ext cx="5570695" cy="504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5EDB1-4EB2-19CF-1950-1942BDF58F31}"/>
              </a:ext>
            </a:extLst>
          </p:cNvPr>
          <p:cNvSpPr/>
          <p:nvPr/>
        </p:nvSpPr>
        <p:spPr>
          <a:xfrm>
            <a:off x="3427000" y="4028636"/>
            <a:ext cx="5609496" cy="485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BF8B288-A62C-AB12-6395-848D885F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1545473" y="4610069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指纹定位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612BF1-228A-D259-314C-F2ED4C1B5472}"/>
              </a:ext>
            </a:extLst>
          </p:cNvPr>
          <p:cNvSpPr txBox="1"/>
          <p:nvPr/>
        </p:nvSpPr>
        <p:spPr>
          <a:xfrm>
            <a:off x="6158359" y="4598833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加权质心定位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68D-DAA1-8BE6-582F-58175F017A96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en-US" altLang="zh-CN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定位技术：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330058-118B-42A1-ADF4-65C694F3E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2" y="1515716"/>
            <a:ext cx="4413106" cy="28083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F7799B-445E-0542-29FA-FC50C5527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17967"/>
            <a:ext cx="2820224" cy="2871501"/>
          </a:xfrm>
          <a:prstGeom prst="rect">
            <a:avLst/>
          </a:prstGeom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E5A59C76-B376-1740-17BA-BB1D388A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7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D47C19-654E-A425-E998-055C9DDB5FE3}"/>
              </a:ext>
            </a:extLst>
          </p:cNvPr>
          <p:cNvSpPr txBox="1"/>
          <p:nvPr/>
        </p:nvSpPr>
        <p:spPr>
          <a:xfrm>
            <a:off x="6372200" y="1927421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行人模式感知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5C08050-C052-2577-1DB4-C2496471178E}"/>
              </a:ext>
            </a:extLst>
          </p:cNvPr>
          <p:cNvSpPr txBox="1"/>
          <p:nvPr/>
        </p:nvSpPr>
        <p:spPr>
          <a:xfrm>
            <a:off x="6300193" y="145415"/>
            <a:ext cx="2843808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33AC5-FED6-DFA5-C248-F2C88A87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952A4D-F859-B2C7-979F-690FF60A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0"/>
            <a:ext cx="3851917" cy="3372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86BC60-D0BA-4CC4-7066-496B547E6A8D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612BF1-228A-D259-314C-F2ED4C1B5472}"/>
              </a:ext>
            </a:extLst>
          </p:cNvPr>
          <p:cNvSpPr txBox="1"/>
          <p:nvPr/>
        </p:nvSpPr>
        <p:spPr>
          <a:xfrm>
            <a:off x="6372200" y="3822455"/>
            <a:ext cx="4612886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行人轨迹推算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A0968D-DAA1-8BE6-582F-58175F017A96}"/>
              </a:ext>
            </a:extLst>
          </p:cNvPr>
          <p:cNvSpPr txBox="1"/>
          <p:nvPr/>
        </p:nvSpPr>
        <p:spPr>
          <a:xfrm>
            <a:off x="375694" y="960948"/>
            <a:ext cx="527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2400" b="1" dirty="0">
                <a:solidFill>
                  <a:srgbClr val="1F497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定位技术：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61B6D4-6CC1-453B-E7A3-5B2268AAE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7" y="1621837"/>
            <a:ext cx="5103647" cy="1297105"/>
          </a:xfrm>
          <a:prstGeom prst="rect">
            <a:avLst/>
          </a:prstGeom>
          <a:noFill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F092A0-599D-30F5-5579-9280460117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" y="3308112"/>
            <a:ext cx="5223200" cy="1420036"/>
          </a:xfrm>
          <a:prstGeom prst="rect">
            <a:avLst/>
          </a:prstGeom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D8962243-1CD9-73F3-E01E-9FB2AF6E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2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27784" y="2067570"/>
            <a:ext cx="5275634" cy="923330"/>
          </a:xfrm>
          <a:prstGeom prst="rect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27784" y="2072670"/>
            <a:ext cx="5183445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b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研究内容及创新点</a:t>
            </a:r>
          </a:p>
          <a:p>
            <a:pPr algn="ctr" fontAlgn="b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1475656" y="2067570"/>
            <a:ext cx="1043726" cy="1043726"/>
          </a:xfrm>
          <a:prstGeom prst="teardrop">
            <a:avLst/>
          </a:prstGeom>
          <a:pattFill prst="pct50">
            <a:fgClr>
              <a:srgbClr val="0070C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/>
              <a:t>2</a:t>
            </a:r>
            <a:endParaRPr lang="zh-CN" altLang="en-US" sz="6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B15CB8-839D-1944-56B0-5A09971C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7781"/>
            <a:ext cx="3851917" cy="3372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81A2B-0709-8335-55CD-5E96A73FB1D7}"/>
              </a:ext>
            </a:extLst>
          </p:cNvPr>
          <p:cNvSpPr txBox="1"/>
          <p:nvPr/>
        </p:nvSpPr>
        <p:spPr>
          <a:xfrm>
            <a:off x="251520" y="540789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融合的室内行人定位技术研究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89B7E06B-B8DA-F792-28DA-3C9991C0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5377781"/>
            <a:ext cx="288032" cy="304271"/>
          </a:xfrm>
        </p:spPr>
        <p:txBody>
          <a:bodyPr/>
          <a:lstStyle/>
          <a:p>
            <a:fld id="{4BB7B66E-7FFA-4300-8439-347A5E0E252A}" type="slidenum">
              <a:rPr lang="zh-CN" altLang="en-US" smtClean="0">
                <a:solidFill>
                  <a:schemeClr val="bg1"/>
                </a:solidFill>
              </a:rPr>
              <a:pPr/>
              <a:t>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52201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2935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4003</Words>
  <Application>Microsoft Office PowerPoint</Application>
  <PresentationFormat>全屏显示(16:10)</PresentationFormat>
  <Paragraphs>368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-apple-system</vt:lpstr>
      <vt:lpstr>FZKTK--GBK1-0</vt:lpstr>
      <vt:lpstr>FZSSJW--GB1-0</vt:lpstr>
      <vt:lpstr>TimesNewRomanPSMT</vt:lpstr>
      <vt:lpstr>华文楷体</vt:lpstr>
      <vt:lpstr>宋体</vt:lpstr>
      <vt:lpstr>微软雅黑</vt:lpstr>
      <vt:lpstr>Arial</vt:lpstr>
      <vt:lpstr>Calibri</vt:lpstr>
      <vt:lpstr>Times New Roman</vt:lpstr>
      <vt:lpstr>Wingdings</vt:lpstr>
      <vt:lpstr>1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1; PC</dc:creator>
  <dc:description>1</dc:description>
  <cp:lastModifiedBy>yang yuncheng</cp:lastModifiedBy>
  <cp:revision>124</cp:revision>
  <dcterms:created xsi:type="dcterms:W3CDTF">2014-05-25T02:24:00Z</dcterms:created>
  <dcterms:modified xsi:type="dcterms:W3CDTF">2023-05-25T16:49:41Z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